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83" r:id="rId8"/>
    <p:sldId id="304" r:id="rId9"/>
    <p:sldId id="263" r:id="rId10"/>
    <p:sldId id="284" r:id="rId11"/>
    <p:sldId id="285" r:id="rId12"/>
    <p:sldId id="290" r:id="rId13"/>
    <p:sldId id="291" r:id="rId14"/>
    <p:sldId id="287" r:id="rId15"/>
    <p:sldId id="288" r:id="rId16"/>
    <p:sldId id="289" r:id="rId17"/>
    <p:sldId id="265" r:id="rId18"/>
    <p:sldId id="292" r:id="rId19"/>
    <p:sldId id="293" r:id="rId20"/>
    <p:sldId id="294" r:id="rId21"/>
    <p:sldId id="305" r:id="rId22"/>
    <p:sldId id="297" r:id="rId23"/>
    <p:sldId id="295" r:id="rId24"/>
    <p:sldId id="299" r:id="rId25"/>
    <p:sldId id="298" r:id="rId26"/>
    <p:sldId id="300" r:id="rId27"/>
    <p:sldId id="301" r:id="rId28"/>
    <p:sldId id="302" r:id="rId29"/>
    <p:sldId id="303" r:id="rId30"/>
    <p:sldId id="306" r:id="rId31"/>
    <p:sldId id="272" r:id="rId32"/>
    <p:sldId id="273" r:id="rId33"/>
    <p:sldId id="274" r:id="rId34"/>
    <p:sldId id="275" r:id="rId35"/>
    <p:sldId id="307" r:id="rId36"/>
    <p:sldId id="277" r:id="rId37"/>
    <p:sldId id="278" r:id="rId38"/>
    <p:sldId id="308" r:id="rId39"/>
    <p:sldId id="280" r:id="rId40"/>
    <p:sldId id="281" r:id="rId41"/>
    <p:sldId id="282" r:id="rId42"/>
  </p:sldIdLst>
  <p:sldSz cx="18288000" cy="10287000"/>
  <p:notesSz cx="6858000" cy="9144000"/>
  <p:embeddedFontLst>
    <p:embeddedFont>
      <p:font typeface="Calibri (MS) Bold" panose="020F0702030404030204" pitchFamily="34" charset="0"/>
      <p:regular r:id="rId44"/>
      <p:bold r:id="rId45"/>
    </p:embeddedFont>
    <p:embeddedFont>
      <p:font typeface="Source Sans Pro" panose="020B0503030403020204" pitchFamily="34" charset="0"/>
      <p:regular r:id="rId46"/>
      <p:bold r:id="rId47"/>
      <p:italic r:id="rId48"/>
      <p:boldItalic r:id="rId49"/>
    </p:embeddedFont>
    <p:embeddedFont>
      <p:font typeface="Source Sans Pro Bold" panose="020B0703030403090204" pitchFamily="34" charset="77"/>
      <p:regular r:id="rId50"/>
      <p:bold r:id="rId51"/>
    </p:embeddedFont>
    <p:embeddedFont>
      <p:font typeface="Source Sans Pro Italics" panose="020B0503030403090204" pitchFamily="34" charset="77"/>
      <p:regular r:id="rId52"/>
      <p: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50"/>
    <a:srgbClr val="0B0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9" autoAdjust="0"/>
    <p:restoredTop sz="81621" autoAdjust="0"/>
  </p:normalViewPr>
  <p:slideViewPr>
    <p:cSldViewPr>
      <p:cViewPr>
        <p:scale>
          <a:sx n="57" d="100"/>
          <a:sy n="57" d="100"/>
        </p:scale>
        <p:origin x="616" y="192"/>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32F31-96A1-EC47-9B37-943E1B7BC700}" type="datetimeFigureOut">
              <a:rPr lang="en-US" smtClean="0"/>
              <a:t>2/18/26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DDB35D-6949-7840-BF1C-20A67AC44B42}" type="slidenum">
              <a:rPr lang="en-US" smtClean="0"/>
              <a:t>‹#›</a:t>
            </a:fld>
            <a:endParaRPr lang="en-US"/>
          </a:p>
        </p:txBody>
      </p:sp>
    </p:spTree>
    <p:extLst>
      <p:ext uri="{BB962C8B-B14F-4D97-AF65-F5344CB8AC3E}">
        <p14:creationId xmlns:p14="http://schemas.microsoft.com/office/powerpoint/2010/main" val="174933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Introduction</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Purpose framing:</a:t>
            </a:r>
          </a:p>
          <a:p>
            <a:pPr>
              <a:buFont typeface="Arial" panose="020B0604020202020204" pitchFamily="34" charset="0"/>
              <a:buChar char="•"/>
            </a:pPr>
            <a:r>
              <a:rPr lang="en-CA" i="1" dirty="0">
                <a:latin typeface="Arial" panose="020B0604020202020204" pitchFamily="34" charset="0"/>
                <a:cs typeface="Arial" panose="020B0604020202020204" pitchFamily="34" charset="0"/>
              </a:rPr>
              <a:t>“Today we’re going to look at how people contribute when they work together, not just who they are individually.”</a:t>
            </a:r>
            <a:endParaRPr lang="en-CA" dirty="0">
              <a:latin typeface="Arial" panose="020B0604020202020204" pitchFamily="34" charset="0"/>
              <a:cs typeface="Arial" panose="020B0604020202020204" pitchFamily="34" charset="0"/>
            </a:endParaRPr>
          </a:p>
          <a:p>
            <a:pPr>
              <a:buFont typeface="Arial" panose="020B0604020202020204" pitchFamily="34" charset="0"/>
              <a:buChar char="•"/>
            </a:pPr>
            <a:r>
              <a:rPr lang="en-CA" i="1" dirty="0">
                <a:latin typeface="Arial" panose="020B0604020202020204" pitchFamily="34" charset="0"/>
                <a:cs typeface="Arial" panose="020B0604020202020204" pitchFamily="34" charset="0"/>
              </a:rPr>
              <a:t>“This isn’t about changing who people are, it’s about using people more effectively to support team efficiency and performance.”</a:t>
            </a:r>
            <a:endParaRPr lang="en-CA" dirty="0">
              <a:latin typeface="Arial" panose="020B0604020202020204" pitchFamily="34" charset="0"/>
              <a:cs typeface="Arial" panose="020B0604020202020204" pitchFamily="34" charset="0"/>
            </a:endParaRP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Workshop ground rules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a:t>
            </a:fld>
            <a:endParaRPr lang="en-US"/>
          </a:p>
        </p:txBody>
      </p:sp>
    </p:spTree>
    <p:extLst>
      <p:ext uri="{BB962C8B-B14F-4D97-AF65-F5344CB8AC3E}">
        <p14:creationId xmlns:p14="http://schemas.microsoft.com/office/powerpoint/2010/main" val="286146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What differentiates the Belbin methodology from other approaches is that it is evidence based. </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Dr. Belbin, working within a university setting, spent 9 years studying </a:t>
            </a:r>
            <a:r>
              <a:rPr lang="en-CA" sz="1200" dirty="0">
                <a:effectLst/>
                <a:latin typeface="Arial" panose="020B0604020202020204" pitchFamily="34" charset="0"/>
                <a:cs typeface="Arial" panose="020B0604020202020204" pitchFamily="34" charset="0"/>
              </a:rPr>
              <a:t>what factors led to superior team performance. He worked with executives going through management training. He placed them in teams and had them compete in a two-day management simulation that produced actual financial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cs typeface="Arial" panose="020B0604020202020204" pitchFamily="34" charset="0"/>
              </a:rPr>
              <a:t>His research revealed that it was the dynamic aspects of teamwork that were the determining factor in team success. He also discovered the 9 team roles that, when played effectively in a team, led to them getting better results than other teams.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cs typeface="Arial" panose="020B0604020202020204" pitchFamily="34" charset="0"/>
              </a:rPr>
              <a:t>Dr. Belbin was able to accurately predict the rank order in which the teams would perform in these simulations.</a:t>
            </a:r>
            <a:r>
              <a:rPr lang="en-US" sz="1200" dirty="0">
                <a:latin typeface="Arial" panose="020B0604020202020204" pitchFamily="34" charset="0"/>
                <a:cs typeface="Arial" panose="020B0604020202020204" pitchFamily="34" charset="0"/>
              </a:rPr>
              <a:t> He would put his predictions about the rank order of the teams into an envelope ahead of time. And, when the simulations were completed, would compare his predictions to the actual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Arial" panose="020B0604020202020204" pitchFamily="34" charset="0"/>
              <a:cs typeface="Arial" panose="020B0604020202020204" pitchFamily="34" charset="0"/>
            </a:endParaRPr>
          </a:p>
          <a:p>
            <a:r>
              <a:rPr lang="en-CA" sz="1200" dirty="0">
                <a:latin typeface="Arial" panose="020B0604020202020204" pitchFamily="34" charset="0"/>
                <a:cs typeface="Arial" panose="020B0604020202020204" pitchFamily="34" charset="0"/>
              </a:rPr>
              <a:t>Belbin was able to predict, with over 80% accuracy, which teams would perform well in these simulations based on the balance of Team Roles present. In other words, when the nine Team Roles are thoughtfully balanced across the three role categories, teams tend to perform more effectively and more predictably.</a:t>
            </a:r>
          </a:p>
          <a:p>
            <a:pPr>
              <a:buFont typeface="Arial" panose="020B0604020202020204" pitchFamily="34" charset="0"/>
              <a:buChar char="•"/>
            </a:pPr>
            <a:endParaRPr lang="en-CA" sz="1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2</a:t>
            </a:fld>
            <a:endParaRPr lang="en-US"/>
          </a:p>
        </p:txBody>
      </p:sp>
    </p:spTree>
    <p:extLst>
      <p:ext uri="{BB962C8B-B14F-4D97-AF65-F5344CB8AC3E}">
        <p14:creationId xmlns:p14="http://schemas.microsoft.com/office/powerpoint/2010/main" val="605064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In Belbin, a Team Role is defined as a tendency to behave, contribute, and interrelate with others in a particular way when working in a team. It describes how you show up when collaborating with others, not your personality, job title, or technical expertise.</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A Team Role is different from a Functional Role. A Functional Role refers to what a person is responsible for doing in their job, including the technical skills, knowledge, and experience required to meet job demands.</a:t>
            </a:r>
          </a:p>
          <a:p>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r>
              <a:rPr lang="en-CA" dirty="0">
                <a:latin typeface="Arial" panose="020B0604020202020204" pitchFamily="34" charset="0"/>
                <a:cs typeface="Arial" panose="020B0604020202020204" pitchFamily="34" charset="0"/>
              </a:rPr>
              <a:t>Emphasize “tendency,” not “fixed trait.”</a:t>
            </a:r>
          </a:p>
          <a:p>
            <a:r>
              <a:rPr lang="en-CA" b="0" dirty="0">
                <a:latin typeface="Arial" panose="020B0604020202020204" pitchFamily="34" charset="0"/>
                <a:cs typeface="Arial" panose="020B0604020202020204" pitchFamily="34" charset="0"/>
              </a:rPr>
              <a:t>Avoid labeling/language like </a:t>
            </a:r>
            <a:r>
              <a:rPr lang="en-CA" b="0" i="1" dirty="0">
                <a:latin typeface="Arial" panose="020B0604020202020204" pitchFamily="34" charset="0"/>
                <a:cs typeface="Arial" panose="020B0604020202020204" pitchFamily="34" charset="0"/>
              </a:rPr>
              <a:t>“you are a…”</a:t>
            </a:r>
          </a:p>
          <a:p>
            <a:r>
              <a:rPr lang="en-CA" b="0" dirty="0">
                <a:latin typeface="Arial" panose="020B0604020202020204" pitchFamily="34" charset="0"/>
                <a:cs typeface="Arial" panose="020B0604020202020204" pitchFamily="34" charset="0"/>
              </a:rPr>
              <a:t>There are no good or bad roles.</a:t>
            </a:r>
          </a:p>
          <a:p>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3</a:t>
            </a:fld>
            <a:endParaRPr lang="en-US"/>
          </a:p>
        </p:txBody>
      </p:sp>
    </p:spTree>
    <p:extLst>
      <p:ext uri="{BB962C8B-B14F-4D97-AF65-F5344CB8AC3E}">
        <p14:creationId xmlns:p14="http://schemas.microsoft.com/office/powerpoint/2010/main" val="305587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auto" latinLnBrk="0"/>
            <a:r>
              <a:rPr lang="en-CA" b="0" i="0" dirty="0">
                <a:solidFill>
                  <a:srgbClr val="000000"/>
                </a:solidFill>
                <a:effectLst/>
                <a:latin typeface="Arial" panose="020B0604020202020204" pitchFamily="34" charset="0"/>
                <a:cs typeface="Arial" panose="020B0604020202020204" pitchFamily="34" charset="0"/>
              </a:rPr>
              <a:t>Every individual exhibits the attributes of the nine Team Roles in different ways. How well we can fulfill those roles determines whether they are preferred, manageable or least preferred:</a:t>
            </a:r>
          </a:p>
          <a:p>
            <a:pPr algn="l" fontAlgn="auto" latinLnBrk="0"/>
            <a:endParaRPr lang="en-CA" b="0" i="0" dirty="0">
              <a:solidFill>
                <a:srgbClr val="000000"/>
              </a:solidFill>
              <a:effectLst/>
              <a:latin typeface="Arial" panose="020B0604020202020204" pitchFamily="34" charset="0"/>
              <a:cs typeface="Arial" panose="020B0604020202020204" pitchFamily="34" charset="0"/>
            </a:endParaRPr>
          </a:p>
          <a:p>
            <a:pPr marL="171450" indent="-171450" algn="l" fontAlgn="auto" latinLnBrk="0">
              <a:buFont typeface="Arial" panose="020B0604020202020204" pitchFamily="34" charset="0"/>
              <a:buChar char="•"/>
            </a:pPr>
            <a:r>
              <a:rPr lang="en-CA" b="1" i="0" dirty="0">
                <a:solidFill>
                  <a:srgbClr val="000000"/>
                </a:solidFill>
                <a:effectLst/>
                <a:latin typeface="Arial" panose="020B0604020202020204" pitchFamily="34" charset="0"/>
                <a:cs typeface="Arial" panose="020B0604020202020204" pitchFamily="34" charset="0"/>
              </a:rPr>
              <a:t>Preferred roles: </a:t>
            </a:r>
            <a:r>
              <a:rPr lang="en-CA" b="0" i="0" dirty="0">
                <a:solidFill>
                  <a:srgbClr val="000000"/>
                </a:solidFill>
                <a:effectLst/>
                <a:latin typeface="Arial" panose="020B0604020202020204" pitchFamily="34" charset="0"/>
                <a:cs typeface="Arial" panose="020B0604020202020204" pitchFamily="34" charset="0"/>
              </a:rPr>
              <a:t>are the Team Roles that you are best at. These roles will tend to come naturally to you.</a:t>
            </a:r>
          </a:p>
          <a:p>
            <a:pPr marL="171450" indent="-171450" algn="l" fontAlgn="auto" latinLnBrk="0">
              <a:buFont typeface="Arial" panose="020B0604020202020204" pitchFamily="34" charset="0"/>
              <a:buChar char="•"/>
            </a:pPr>
            <a:r>
              <a:rPr lang="en-CA" b="1" i="0" dirty="0">
                <a:solidFill>
                  <a:srgbClr val="000000"/>
                </a:solidFill>
                <a:effectLst/>
                <a:latin typeface="Arial" panose="020B0604020202020204" pitchFamily="34" charset="0"/>
                <a:cs typeface="Arial" panose="020B0604020202020204" pitchFamily="34" charset="0"/>
              </a:rPr>
              <a:t>Manageable roles: </a:t>
            </a:r>
            <a:r>
              <a:rPr lang="en-CA" b="0" i="0" dirty="0">
                <a:solidFill>
                  <a:srgbClr val="000000"/>
                </a:solidFill>
                <a:effectLst/>
                <a:latin typeface="Arial" panose="020B0604020202020204" pitchFamily="34" charset="0"/>
                <a:cs typeface="Arial" panose="020B0604020202020204" pitchFamily="34" charset="0"/>
              </a:rPr>
              <a:t>may not come naturally to you, but they are roles that you can stretch into with support from other team members.</a:t>
            </a:r>
          </a:p>
          <a:p>
            <a:pPr marL="171450" indent="-171450" algn="l" fontAlgn="auto" latinLnBrk="0">
              <a:buFont typeface="Arial" panose="020B0604020202020204" pitchFamily="34" charset="0"/>
              <a:buChar char="•"/>
            </a:pPr>
            <a:r>
              <a:rPr lang="en-CA" b="1" i="0" dirty="0">
                <a:solidFill>
                  <a:srgbClr val="000000"/>
                </a:solidFill>
                <a:effectLst/>
                <a:latin typeface="Arial" panose="020B0604020202020204" pitchFamily="34" charset="0"/>
                <a:cs typeface="Arial" panose="020B0604020202020204" pitchFamily="34" charset="0"/>
              </a:rPr>
              <a:t>Least preferred roles:</a:t>
            </a:r>
            <a:r>
              <a:rPr lang="en-CA" b="0" i="0" dirty="0">
                <a:solidFill>
                  <a:srgbClr val="000000"/>
                </a:solidFill>
                <a:effectLst/>
                <a:latin typeface="Arial" panose="020B0604020202020204" pitchFamily="34" charset="0"/>
                <a:cs typeface="Arial" panose="020B0604020202020204" pitchFamily="34" charset="0"/>
              </a:rPr>
              <a:t> represent the contributions that you may struggle with.</a:t>
            </a:r>
          </a:p>
          <a:p>
            <a:pPr algn="l" fontAlgn="auto"/>
            <a:endParaRPr lang="en-CA" b="0" i="0" dirty="0">
              <a:solidFill>
                <a:srgbClr val="000000"/>
              </a:solidFill>
              <a:effectLst/>
              <a:latin typeface="Arial" panose="020B0604020202020204" pitchFamily="34" charset="0"/>
              <a:cs typeface="Arial" panose="020B0604020202020204" pitchFamily="34" charset="0"/>
            </a:endParaRPr>
          </a:p>
          <a:p>
            <a:pPr algn="l" fontAlgn="auto" latinLnBrk="0"/>
            <a:r>
              <a:rPr lang="en-CA" b="0" i="0" dirty="0">
                <a:solidFill>
                  <a:srgbClr val="000000"/>
                </a:solidFill>
                <a:effectLst/>
                <a:latin typeface="Arial" panose="020B0604020202020204" pitchFamily="34" charset="0"/>
                <a:cs typeface="Arial" panose="020B0604020202020204" pitchFamily="34" charset="0"/>
              </a:rPr>
              <a:t>If Team Role contributions are properly operationalized in a team, the team can be predicted to have better results.</a:t>
            </a:r>
          </a:p>
          <a:p>
            <a:pPr algn="l" fontAlgn="auto" latinLnBrk="0"/>
            <a:endParaRPr lang="en-CA" b="0" i="0" dirty="0">
              <a:solidFill>
                <a:srgbClr val="000000"/>
              </a:solidFill>
              <a:effectLst/>
              <a:latin typeface="Arial" panose="020B0604020202020204" pitchFamily="34" charset="0"/>
              <a:cs typeface="Arial" panose="020B0604020202020204" pitchFamily="34" charset="0"/>
            </a:endParaRPr>
          </a:p>
          <a:p>
            <a:pPr algn="l" fontAlgn="auto"/>
            <a:r>
              <a:rPr lang="en-CA" b="0" i="0" dirty="0">
                <a:solidFill>
                  <a:srgbClr val="000000"/>
                </a:solidFill>
                <a:effectLst/>
                <a:latin typeface="Arial" panose="020B0604020202020204" pitchFamily="34" charset="0"/>
                <a:cs typeface="Arial" panose="020B0604020202020204" pitchFamily="34" charset="0"/>
              </a:rPr>
              <a:t>This doesn't mean a team needs nine people, as everyone is a combination of roles - most people are good at two or three. But </a:t>
            </a:r>
            <a:r>
              <a:rPr lang="en-CA" b="1" i="0" dirty="0">
                <a:solidFill>
                  <a:srgbClr val="000000"/>
                </a:solidFill>
                <a:effectLst/>
                <a:latin typeface="Arial" panose="020B0604020202020204" pitchFamily="34" charset="0"/>
                <a:cs typeface="Arial" panose="020B0604020202020204" pitchFamily="34" charset="0"/>
              </a:rPr>
              <a:t>each role should be represented within the team</a:t>
            </a:r>
            <a:r>
              <a:rPr lang="en-CA" b="0" i="0" dirty="0">
                <a:solidFill>
                  <a:srgbClr val="000000"/>
                </a:solidFill>
                <a:effectLst/>
                <a:latin typeface="Arial" panose="020B0604020202020204" pitchFamily="34" charset="0"/>
                <a:cs typeface="Arial" panose="020B0604020202020204" pitchFamily="34" charset="0"/>
              </a:rPr>
              <a:t>. Some roles will be more or less important at a given time or for certain tasks the team is facing. Who plays each role may also evolve and change over time.</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When Team Role contributions are </a:t>
            </a:r>
            <a:r>
              <a:rPr lang="en-CA" b="1" dirty="0">
                <a:latin typeface="Arial" panose="020B0604020202020204" pitchFamily="34" charset="0"/>
                <a:cs typeface="Arial" panose="020B0604020202020204" pitchFamily="34" charset="0"/>
              </a:rPr>
              <a:t>understood and intentionally used</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Teams are better able to manage gaps and overlaps.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Collaboration improves.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Results become more predictable.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4</a:t>
            </a:fld>
            <a:endParaRPr lang="en-US"/>
          </a:p>
        </p:txBody>
      </p:sp>
    </p:spTree>
    <p:extLst>
      <p:ext uri="{BB962C8B-B14F-4D97-AF65-F5344CB8AC3E}">
        <p14:creationId xmlns:p14="http://schemas.microsoft.com/office/powerpoint/2010/main" val="415787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It is important to know that your Belbin assessment is not a personality profile. </a:t>
            </a:r>
            <a:r>
              <a:rPr lang="en-CA" dirty="0">
                <a:latin typeface="Arial" panose="020B0604020202020204" pitchFamily="34" charset="0"/>
                <a:cs typeface="Arial" panose="020B0604020202020204" pitchFamily="34" charset="0"/>
              </a:rPr>
              <a:t>Personality assessments, such as MBTI, DISC, or the Big Five, measure underlying traits, preferences, or cognitive styles. They help explain who we are and how we tend to think, and they can be useful for self-awareness and individual development.</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Belbin focuses on observable behavior in a team context.</a:t>
            </a:r>
            <a:r>
              <a:rPr lang="en-US" dirty="0">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Behavioral assessments look at how people actually behave when contributing to work, how they interact with others in meetings, projects, and decision-making. Because behavior is flexible and context-dependent, it can be adapted and managed.</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This is why Belbin is especially useful for teams. It helps identify practical ways to improve how work gets done, not just how people feel or think.</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If Belbin focuses on behavior, the next question is what actually shapes how people behave in teams.</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Several factors influence behavior:</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Personality is relatively stable over time and includes traits such as introversion or extraversion and openness to new ideas. It influences behavior, but it does not fully determine it.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Mental ability is not just academic intelligence. It includes how abstract or big-picture someone tends to think and affects how people approach problems and ideas in teams.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Values and motivations reflect what matters to someone personally and professionally, such as achievement, security, contribution, or influence. These strongly shape how and why people engage in teamwork.</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Experience includes both work experience and life experience. Past successes and failures influence current behavior.</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External influences include team size, role, level of responsibility, organizational culture, and broader factors such as change, uncertainty, or pressure.</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Role learning refers to awareness of individual and team strengths and weaknesses, and the ability to consciously draw on certain behaviors when needed. This is where Belbin becomes developmental rather than fixed.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dirty="0">
              <a:latin typeface="Arial" panose="020B0604020202020204" pitchFamily="34" charset="0"/>
              <a:cs typeface="Arial" panose="020B0604020202020204" pitchFamily="34" charset="0"/>
            </a:endParaRP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5</a:t>
            </a:fld>
            <a:endParaRPr lang="en-US"/>
          </a:p>
        </p:txBody>
      </p:sp>
    </p:spTree>
    <p:extLst>
      <p:ext uri="{BB962C8B-B14F-4D97-AF65-F5344CB8AC3E}">
        <p14:creationId xmlns:p14="http://schemas.microsoft.com/office/powerpoint/2010/main" val="2602526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The nine Belbin Team Roles are grouped into </a:t>
            </a:r>
            <a:r>
              <a:rPr lang="en-CA" b="1" dirty="0">
                <a:latin typeface="Arial" panose="020B0604020202020204" pitchFamily="34" charset="0"/>
                <a:cs typeface="Arial" panose="020B0604020202020204" pitchFamily="34" charset="0"/>
              </a:rPr>
              <a:t>three broad categories</a:t>
            </a:r>
            <a:r>
              <a:rPr lang="en-CA" dirty="0">
                <a:latin typeface="Arial" panose="020B0604020202020204" pitchFamily="34" charset="0"/>
                <a:cs typeface="Arial" panose="020B0604020202020204" pitchFamily="34" charset="0"/>
              </a:rPr>
              <a:t>.</a:t>
            </a:r>
          </a:p>
          <a:p>
            <a:r>
              <a:rPr lang="en-CA" dirty="0">
                <a:latin typeface="Arial" panose="020B0604020202020204" pitchFamily="34" charset="0"/>
                <a:cs typeface="Arial" panose="020B0604020202020204" pitchFamily="34" charset="0"/>
              </a:rPr>
              <a:t>They are </a:t>
            </a:r>
            <a:r>
              <a:rPr lang="en-CA" b="1" dirty="0">
                <a:latin typeface="Arial" panose="020B0604020202020204" pitchFamily="34" charset="0"/>
                <a:cs typeface="Arial" panose="020B0604020202020204" pitchFamily="34" charset="0"/>
              </a:rPr>
              <a:t>not rankings</a:t>
            </a:r>
            <a:r>
              <a:rPr lang="en-CA" dirty="0">
                <a:latin typeface="Arial" panose="020B0604020202020204" pitchFamily="34" charset="0"/>
                <a:cs typeface="Arial" panose="020B0604020202020204" pitchFamily="34" charset="0"/>
              </a:rPr>
              <a:t>, and no category is more important than another.</a:t>
            </a:r>
          </a:p>
          <a:p>
            <a:br>
              <a:rPr lang="en-CA" dirty="0">
                <a:latin typeface="Arial" panose="020B0604020202020204" pitchFamily="34" charset="0"/>
                <a:cs typeface="Arial" panose="020B0604020202020204" pitchFamily="34" charset="0"/>
              </a:rPr>
            </a:br>
            <a:r>
              <a:rPr lang="en-CA" dirty="0">
                <a:latin typeface="Arial" panose="020B0604020202020204" pitchFamily="34" charset="0"/>
                <a:cs typeface="Arial" panose="020B0604020202020204" pitchFamily="34" charset="0"/>
              </a:rPr>
              <a:t>Effective teams typically need contributions from </a:t>
            </a:r>
            <a:r>
              <a:rPr lang="en-CA" b="1" dirty="0">
                <a:latin typeface="Arial" panose="020B0604020202020204" pitchFamily="34" charset="0"/>
                <a:cs typeface="Arial" panose="020B0604020202020204" pitchFamily="34" charset="0"/>
              </a:rPr>
              <a:t>all three</a:t>
            </a:r>
            <a:r>
              <a:rPr lang="en-CA" dirty="0">
                <a:latin typeface="Arial" panose="020B0604020202020204" pitchFamily="34" charset="0"/>
                <a:cs typeface="Arial" panose="020B0604020202020204" pitchFamily="34" charset="0"/>
              </a:rPr>
              <a:t>.</a:t>
            </a:r>
          </a:p>
          <a:p>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1) Thinking-Oriented Roles</a:t>
            </a:r>
          </a:p>
          <a:p>
            <a:r>
              <a:rPr lang="en-CA" dirty="0">
                <a:latin typeface="Arial" panose="020B0604020202020204" pitchFamily="34" charset="0"/>
                <a:cs typeface="Arial" panose="020B0604020202020204" pitchFamily="34" charset="0"/>
              </a:rPr>
              <a:t>These roles focus on </a:t>
            </a:r>
            <a:r>
              <a:rPr lang="en-CA" b="1" dirty="0">
                <a:latin typeface="Arial" panose="020B0604020202020204" pitchFamily="34" charset="0"/>
                <a:cs typeface="Arial" panose="020B0604020202020204" pitchFamily="34" charset="0"/>
              </a:rPr>
              <a:t>ideas, analysis, and judgment</a:t>
            </a:r>
            <a:r>
              <a:rPr lang="en-CA" dirty="0">
                <a:latin typeface="Arial" panose="020B0604020202020204" pitchFamily="34" charset="0"/>
                <a:cs typeface="Arial" panose="020B0604020202020204" pitchFamily="34" charset="0"/>
              </a:rPr>
              <a:t>.</a:t>
            </a:r>
            <a:br>
              <a:rPr lang="en-CA" dirty="0">
                <a:latin typeface="Arial" panose="020B0604020202020204" pitchFamily="34" charset="0"/>
                <a:cs typeface="Arial" panose="020B0604020202020204" pitchFamily="34" charset="0"/>
              </a:rPr>
            </a:br>
            <a:r>
              <a:rPr lang="en-CA" dirty="0">
                <a:latin typeface="Arial" panose="020B0604020202020204" pitchFamily="34" charset="0"/>
                <a:cs typeface="Arial" panose="020B0604020202020204" pitchFamily="34" charset="0"/>
              </a:rPr>
              <a:t>They help teams think things through before acting.</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 three Thinking-Oriented roles are:</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Plant</a:t>
            </a:r>
            <a:r>
              <a:rPr lang="en-CA" dirty="0">
                <a:latin typeface="Arial" panose="020B0604020202020204" pitchFamily="34" charset="0"/>
                <a:cs typeface="Arial" panose="020B0604020202020204" pitchFamily="34" charset="0"/>
              </a:rPr>
              <a:t> — generates new ideas and creative solutions</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Specialist</a:t>
            </a:r>
            <a:r>
              <a:rPr lang="en-CA" dirty="0">
                <a:latin typeface="Arial" panose="020B0604020202020204" pitchFamily="34" charset="0"/>
                <a:cs typeface="Arial" panose="020B0604020202020204" pitchFamily="34" charset="0"/>
              </a:rPr>
              <a:t> — brings in-depth knowledge or expertise</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Monitor Evaluator</a:t>
            </a:r>
            <a:r>
              <a:rPr lang="en-CA" dirty="0">
                <a:latin typeface="Arial" panose="020B0604020202020204" pitchFamily="34" charset="0"/>
                <a:cs typeface="Arial" panose="020B0604020202020204" pitchFamily="34" charset="0"/>
              </a:rPr>
              <a:t> — analyzes options and offers objective judgment</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2) Action-Oriented Roles</a:t>
            </a:r>
          </a:p>
          <a:p>
            <a:r>
              <a:rPr lang="en-CA" dirty="0">
                <a:latin typeface="Arial" panose="020B0604020202020204" pitchFamily="34" charset="0"/>
                <a:cs typeface="Arial" panose="020B0604020202020204" pitchFamily="34" charset="0"/>
              </a:rPr>
              <a:t>These roles focus on </a:t>
            </a:r>
            <a:r>
              <a:rPr lang="en-CA" b="1" dirty="0">
                <a:latin typeface="Arial" panose="020B0604020202020204" pitchFamily="34" charset="0"/>
                <a:cs typeface="Arial" panose="020B0604020202020204" pitchFamily="34" charset="0"/>
              </a:rPr>
              <a:t>turning ideas into outcomes</a:t>
            </a:r>
            <a:r>
              <a:rPr lang="en-CA" dirty="0">
                <a:latin typeface="Arial" panose="020B0604020202020204" pitchFamily="34" charset="0"/>
                <a:cs typeface="Arial" panose="020B0604020202020204" pitchFamily="34" charset="0"/>
              </a:rPr>
              <a:t>.</a:t>
            </a:r>
            <a:br>
              <a:rPr lang="en-CA" dirty="0">
                <a:latin typeface="Arial" panose="020B0604020202020204" pitchFamily="34" charset="0"/>
                <a:cs typeface="Arial" panose="020B0604020202020204" pitchFamily="34" charset="0"/>
              </a:rPr>
            </a:br>
            <a:r>
              <a:rPr lang="en-CA" dirty="0">
                <a:latin typeface="Arial" panose="020B0604020202020204" pitchFamily="34" charset="0"/>
                <a:cs typeface="Arial" panose="020B0604020202020204" pitchFamily="34" charset="0"/>
              </a:rPr>
              <a:t>They help teams move from discussion to execution.</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 three Action-Oriented roles are:</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Shaper</a:t>
            </a:r>
            <a:r>
              <a:rPr lang="en-CA" dirty="0">
                <a:latin typeface="Arial" panose="020B0604020202020204" pitchFamily="34" charset="0"/>
                <a:cs typeface="Arial" panose="020B0604020202020204" pitchFamily="34" charset="0"/>
              </a:rPr>
              <a:t> — drives momentum and challenges the team to move forward</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Implementer</a:t>
            </a:r>
            <a:r>
              <a:rPr lang="en-CA" dirty="0">
                <a:latin typeface="Arial" panose="020B0604020202020204" pitchFamily="34" charset="0"/>
                <a:cs typeface="Arial" panose="020B0604020202020204" pitchFamily="34" charset="0"/>
              </a:rPr>
              <a:t> — turns plans into practical action</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Completer Finisher</a:t>
            </a:r>
            <a:r>
              <a:rPr lang="en-CA" dirty="0">
                <a:latin typeface="Arial" panose="020B0604020202020204" pitchFamily="34" charset="0"/>
                <a:cs typeface="Arial" panose="020B0604020202020204" pitchFamily="34" charset="0"/>
              </a:rPr>
              <a:t> — ensures work is finished thoroughly and on time</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3) People-Oriented Roles</a:t>
            </a:r>
          </a:p>
          <a:p>
            <a:r>
              <a:rPr lang="en-CA" dirty="0">
                <a:latin typeface="Arial" panose="020B0604020202020204" pitchFamily="34" charset="0"/>
                <a:cs typeface="Arial" panose="020B0604020202020204" pitchFamily="34" charset="0"/>
              </a:rPr>
              <a:t>These roles focus on </a:t>
            </a:r>
            <a:r>
              <a:rPr lang="en-CA" b="1" dirty="0">
                <a:latin typeface="Arial" panose="020B0604020202020204" pitchFamily="34" charset="0"/>
                <a:cs typeface="Arial" panose="020B0604020202020204" pitchFamily="34" charset="0"/>
              </a:rPr>
              <a:t>relationships and collaboration</a:t>
            </a:r>
            <a:r>
              <a:rPr lang="en-CA" dirty="0">
                <a:latin typeface="Arial" panose="020B0604020202020204" pitchFamily="34" charset="0"/>
                <a:cs typeface="Arial" panose="020B0604020202020204" pitchFamily="34" charset="0"/>
              </a:rPr>
              <a:t>.</a:t>
            </a:r>
            <a:br>
              <a:rPr lang="en-CA" dirty="0">
                <a:latin typeface="Arial" panose="020B0604020202020204" pitchFamily="34" charset="0"/>
                <a:cs typeface="Arial" panose="020B0604020202020204" pitchFamily="34" charset="0"/>
              </a:rPr>
            </a:br>
            <a:r>
              <a:rPr lang="en-CA" dirty="0">
                <a:latin typeface="Arial" panose="020B0604020202020204" pitchFamily="34" charset="0"/>
                <a:cs typeface="Arial" panose="020B0604020202020204" pitchFamily="34" charset="0"/>
              </a:rPr>
              <a:t>They help the team work well together and connect with others.</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 three People-Oriented roles are:</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Coordinator</a:t>
            </a:r>
            <a:r>
              <a:rPr lang="en-CA" dirty="0">
                <a:latin typeface="Arial" panose="020B0604020202020204" pitchFamily="34" charset="0"/>
                <a:cs typeface="Arial" panose="020B0604020202020204" pitchFamily="34" charset="0"/>
              </a:rPr>
              <a:t> — clarifies goals and brings people together</a:t>
            </a:r>
          </a:p>
          <a:p>
            <a:pPr marL="171450" indent="-171450">
              <a:buFont typeface="Arial" panose="020B0604020202020204" pitchFamily="34" charset="0"/>
              <a:buChar char="•"/>
            </a:pPr>
            <a:r>
              <a:rPr lang="en-CA" b="1" dirty="0" err="1">
                <a:latin typeface="Arial" panose="020B0604020202020204" pitchFamily="34" charset="0"/>
                <a:cs typeface="Arial" panose="020B0604020202020204" pitchFamily="34" charset="0"/>
              </a:rPr>
              <a:t>Teamworker</a:t>
            </a:r>
            <a:r>
              <a:rPr lang="en-CA" dirty="0">
                <a:latin typeface="Arial" panose="020B0604020202020204" pitchFamily="34" charset="0"/>
                <a:cs typeface="Arial" panose="020B0604020202020204" pitchFamily="34" charset="0"/>
              </a:rPr>
              <a:t> — supports collaboration and team cohesion</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Resource Investigator</a:t>
            </a:r>
            <a:r>
              <a:rPr lang="en-CA" dirty="0">
                <a:latin typeface="Arial" panose="020B0604020202020204" pitchFamily="34" charset="0"/>
                <a:cs typeface="Arial" panose="020B0604020202020204" pitchFamily="34" charset="0"/>
              </a:rPr>
              <a:t> — explores opportunities and builds external connections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457200" lvl="1" indent="0">
              <a:buFont typeface="Arial" panose="020B0604020202020204" pitchFamily="34" charset="0"/>
              <a:buNone/>
            </a:pPr>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6</a:t>
            </a:fld>
            <a:endParaRPr lang="en-US"/>
          </a:p>
        </p:txBody>
      </p:sp>
    </p:spTree>
    <p:extLst>
      <p:ext uri="{BB962C8B-B14F-4D97-AF65-F5344CB8AC3E}">
        <p14:creationId xmlns:p14="http://schemas.microsoft.com/office/powerpoint/2010/main" val="964799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slide shows </a:t>
            </a:r>
            <a:r>
              <a:rPr lang="en-CA" b="1" dirty="0">
                <a:latin typeface="Arial" panose="020B0604020202020204" pitchFamily="34" charset="0"/>
                <a:cs typeface="Arial" panose="020B0604020202020204" pitchFamily="34" charset="0"/>
              </a:rPr>
              <a:t>all nine Belbin Team Roles</a:t>
            </a:r>
            <a:r>
              <a:rPr lang="en-CA" dirty="0">
                <a:latin typeface="Arial" panose="020B0604020202020204" pitchFamily="34" charset="0"/>
                <a:cs typeface="Arial" panose="020B0604020202020204" pitchFamily="34" charset="0"/>
              </a:rPr>
              <a:t>, each with its primary contribution to the team.</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Each Team Role brings something </a:t>
            </a:r>
            <a:r>
              <a:rPr lang="en-CA" b="1" dirty="0">
                <a:latin typeface="Arial" panose="020B0604020202020204" pitchFamily="34" charset="0"/>
                <a:cs typeface="Arial" panose="020B0604020202020204" pitchFamily="34" charset="0"/>
              </a:rPr>
              <a:t>valuable and necessary</a:t>
            </a:r>
            <a:r>
              <a:rPr lang="en-CA" dirty="0">
                <a:latin typeface="Arial" panose="020B0604020202020204" pitchFamily="34" charset="0"/>
                <a:cs typeface="Arial" panose="020B0604020202020204" pitchFamily="34" charset="0"/>
              </a:rPr>
              <a:t> to team performance.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There are no “good” or “bad” roles.</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value comes from how roles are understood and used together.</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Every Team Role also comes with what Belbin calls </a:t>
            </a:r>
            <a:r>
              <a:rPr lang="en-CA" b="1" dirty="0">
                <a:latin typeface="Arial" panose="020B0604020202020204" pitchFamily="34" charset="0"/>
                <a:cs typeface="Arial" panose="020B0604020202020204" pitchFamily="34" charset="0"/>
              </a:rPr>
              <a:t>allowable weaknesses</a:t>
            </a:r>
            <a:r>
              <a:rPr lang="en-CA" dirty="0">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These are not flaws or deficiencies.</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They are the </a:t>
            </a:r>
            <a:r>
              <a:rPr lang="en-CA" b="1" dirty="0">
                <a:latin typeface="Arial" panose="020B0604020202020204" pitchFamily="34" charset="0"/>
                <a:cs typeface="Arial" panose="020B0604020202020204" pitchFamily="34" charset="0"/>
              </a:rPr>
              <a:t>trade-offs</a:t>
            </a:r>
            <a:r>
              <a:rPr lang="en-CA" dirty="0">
                <a:latin typeface="Arial" panose="020B0604020202020204" pitchFamily="34" charset="0"/>
                <a:cs typeface="Arial" panose="020B0604020202020204" pitchFamily="34" charset="0"/>
              </a:rPr>
              <a:t> that tend to accompany a particular strength.</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An allowable weakness is essentially </a:t>
            </a:r>
            <a:r>
              <a:rPr lang="en-CA" b="1" dirty="0">
                <a:latin typeface="Arial" panose="020B0604020202020204" pitchFamily="34" charset="0"/>
                <a:cs typeface="Arial" panose="020B0604020202020204" pitchFamily="34" charset="0"/>
              </a:rPr>
              <a:t>the price the team is willing to pay</a:t>
            </a:r>
            <a:r>
              <a:rPr lang="en-CA" dirty="0">
                <a:latin typeface="Arial" panose="020B0604020202020204" pitchFamily="34" charset="0"/>
                <a:cs typeface="Arial" panose="020B0604020202020204" pitchFamily="34" charset="0"/>
              </a:rPr>
              <a:t> for a valuable contribution.</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For example: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Someone strong in the </a:t>
            </a:r>
            <a:r>
              <a:rPr lang="en-CA" b="1" dirty="0">
                <a:latin typeface="Arial" panose="020B0604020202020204" pitchFamily="34" charset="0"/>
                <a:cs typeface="Arial" panose="020B0604020202020204" pitchFamily="34" charset="0"/>
              </a:rPr>
              <a:t>Resource Investigator</a:t>
            </a:r>
            <a:r>
              <a:rPr lang="en-CA" dirty="0">
                <a:latin typeface="Arial" panose="020B0604020202020204" pitchFamily="34" charset="0"/>
                <a:cs typeface="Arial" panose="020B0604020202020204" pitchFamily="34" charset="0"/>
              </a:rPr>
              <a:t> role may bring energy, enthusiasm, and external connections.</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trade-off may be being overly optimistic about timelines or losing interest once the initial excitement fades.</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key point is:</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Strengths and allowable weaknesses travel together.</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goal is not to remove weaknesses, but to </a:t>
            </a:r>
            <a:r>
              <a:rPr lang="en-CA" b="1" dirty="0">
                <a:latin typeface="Arial" panose="020B0604020202020204" pitchFamily="34" charset="0"/>
                <a:cs typeface="Arial" panose="020B0604020202020204" pitchFamily="34" charset="0"/>
              </a:rPr>
              <a:t>manage them within the team</a:t>
            </a:r>
            <a:r>
              <a:rPr lang="en-CA"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7</a:t>
            </a:fld>
            <a:endParaRPr lang="en-US"/>
          </a:p>
        </p:txBody>
      </p:sp>
    </p:spTree>
    <p:extLst>
      <p:ext uri="{BB962C8B-B14F-4D97-AF65-F5344CB8AC3E}">
        <p14:creationId xmlns:p14="http://schemas.microsoft.com/office/powerpoint/2010/main" val="901460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F5D14-2FE6-7CD8-B447-DD5E11B97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0FC78-5BD3-49B2-E0E8-ACE9AAF8A854}"/>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F50A281-8E10-67D8-EC5F-E2190BA10635}"/>
              </a:ext>
            </a:extLst>
          </p:cNvPr>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We will now </a:t>
            </a:r>
            <a:r>
              <a:rPr lang="en-CA" b="1" dirty="0">
                <a:latin typeface="Arial" panose="020B0604020202020204" pitchFamily="34" charset="0"/>
                <a:cs typeface="Arial" panose="020B0604020202020204" pitchFamily="34" charset="0"/>
              </a:rPr>
              <a:t>walk through your Belbin report together</a:t>
            </a:r>
            <a:r>
              <a:rPr lang="en-CA" dirty="0">
                <a:latin typeface="Arial" panose="020B0604020202020204" pitchFamily="34" charset="0"/>
                <a:cs typeface="Arial" panose="020B0604020202020204" pitchFamily="34" charset="0"/>
              </a:rPr>
              <a:t>, page by page.</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pPr>
              <a:buFont typeface="Arial" panose="020B0604020202020204" pitchFamily="34" charset="0"/>
              <a:buNone/>
            </a:pPr>
            <a:r>
              <a:rPr lang="en-CA" dirty="0">
                <a:latin typeface="Arial" panose="020B0604020202020204" pitchFamily="34" charset="0"/>
                <a:cs typeface="Arial" panose="020B0604020202020204" pitchFamily="34" charset="0"/>
              </a:rPr>
              <a:t>Keep the focus on the </a:t>
            </a:r>
            <a:r>
              <a:rPr lang="en-CA" b="1" dirty="0">
                <a:latin typeface="Arial" panose="020B0604020202020204" pitchFamily="34" charset="0"/>
                <a:cs typeface="Arial" panose="020B0604020202020204" pitchFamily="34" charset="0"/>
              </a:rPr>
              <a:t>sample report</a:t>
            </a:r>
            <a:r>
              <a:rPr lang="en-CA" dirty="0">
                <a:latin typeface="Arial" panose="020B0604020202020204" pitchFamily="34" charset="0"/>
                <a:cs typeface="Arial" panose="020B0604020202020204" pitchFamily="34" charset="0"/>
              </a:rPr>
              <a:t>, not individual data.</a:t>
            </a:r>
          </a:p>
          <a:p>
            <a:pPr>
              <a:buFont typeface="Arial" panose="020B0604020202020204" pitchFamily="34" charset="0"/>
              <a:buNone/>
            </a:pPr>
            <a:r>
              <a:rPr lang="en-CA" dirty="0">
                <a:latin typeface="Arial" panose="020B0604020202020204" pitchFamily="34" charset="0"/>
                <a:cs typeface="Arial" panose="020B0604020202020204" pitchFamily="34" charset="0"/>
              </a:rPr>
              <a:t>This report highlights </a:t>
            </a:r>
            <a:r>
              <a:rPr lang="en-CA" b="1" dirty="0">
                <a:latin typeface="Arial" panose="020B0604020202020204" pitchFamily="34" charset="0"/>
                <a:cs typeface="Arial" panose="020B0604020202020204" pitchFamily="34" charset="0"/>
              </a:rPr>
              <a:t>patterns of contribution</a:t>
            </a:r>
            <a:r>
              <a:rPr lang="en-CA" dirty="0">
                <a:latin typeface="Arial" panose="020B0604020202020204" pitchFamily="34" charset="0"/>
                <a:cs typeface="Arial" panose="020B0604020202020204" pitchFamily="34" charset="0"/>
              </a:rPr>
              <a:t>, not fixed traits.</a:t>
            </a:r>
          </a:p>
          <a:p>
            <a:pPr>
              <a:buFont typeface="Arial" panose="020B0604020202020204" pitchFamily="34" charset="0"/>
              <a:buNone/>
            </a:pPr>
            <a:r>
              <a:rPr lang="en-CA" dirty="0">
                <a:latin typeface="Arial" panose="020B0604020202020204" pitchFamily="34" charset="0"/>
                <a:cs typeface="Arial" panose="020B0604020202020204" pitchFamily="34" charset="0"/>
              </a:rPr>
              <a:t>It is a starting point for reflection and discussion.</a:t>
            </a:r>
          </a:p>
        </p:txBody>
      </p:sp>
      <p:sp>
        <p:nvSpPr>
          <p:cNvPr id="4" name="Slide Number Placeholder 3">
            <a:extLst>
              <a:ext uri="{FF2B5EF4-FFF2-40B4-BE49-F238E27FC236}">
                <a16:creationId xmlns:a16="http://schemas.microsoft.com/office/drawing/2014/main" id="{DD39DFD2-0B47-688F-F961-35CFD3F52C5E}"/>
              </a:ext>
            </a:extLst>
          </p:cNvPr>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782732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At the individual level, the </a:t>
            </a:r>
            <a:r>
              <a:rPr lang="en-CA" b="1" dirty="0">
                <a:latin typeface="Arial" panose="020B0604020202020204" pitchFamily="34" charset="0"/>
                <a:cs typeface="Arial" panose="020B0604020202020204" pitchFamily="34" charset="0"/>
              </a:rPr>
              <a:t>big-picture goal</a:t>
            </a:r>
            <a:r>
              <a:rPr lang="en-CA" dirty="0">
                <a:latin typeface="Arial" panose="020B0604020202020204" pitchFamily="34" charset="0"/>
                <a:cs typeface="Arial" panose="020B0604020202020204" pitchFamily="34" charset="0"/>
              </a:rPr>
              <a:t> of Belbin is simple: </a:t>
            </a:r>
            <a:r>
              <a:rPr lang="en-CA" b="1" dirty="0">
                <a:latin typeface="Arial" panose="020B0604020202020204" pitchFamily="34" charset="0"/>
                <a:cs typeface="Arial" panose="020B0604020202020204" pitchFamily="34" charset="0"/>
              </a:rPr>
              <a:t>play to your strengths.</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Belbin encourages people to:</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Understand their strongest Team Role contributions.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Use those strengths intentionally in team situations.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Avoid trying to be everything to everyone.</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This is not about fixing weaknesses:</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It’s about recognizing where you add the most value.</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And understanding which contributions are better supported by others.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 report helps make this visible by showing:</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Where your strongest contributions tend to sit.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How those strengths show up when working with others.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In the next few pages, we’ll look at </a:t>
            </a:r>
            <a:r>
              <a:rPr lang="en-CA" b="1" dirty="0">
                <a:latin typeface="Arial" panose="020B0604020202020204" pitchFamily="34" charset="0"/>
                <a:cs typeface="Arial" panose="020B0604020202020204" pitchFamily="34" charset="0"/>
              </a:rPr>
              <a:t>how to find your strengths in the report</a:t>
            </a:r>
            <a:r>
              <a:rPr lang="en-CA" dirty="0">
                <a:latin typeface="Arial" panose="020B0604020202020204" pitchFamily="34" charset="0"/>
                <a:cs typeface="Arial" panose="020B0604020202020204" pitchFamily="34" charset="0"/>
              </a:rPr>
              <a:t> and what to pay attention to.</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9</a:t>
            </a:fld>
            <a:endParaRPr lang="en-US"/>
          </a:p>
        </p:txBody>
      </p:sp>
    </p:spTree>
    <p:extLst>
      <p:ext uri="{BB962C8B-B14F-4D97-AF65-F5344CB8AC3E}">
        <p14:creationId xmlns:p14="http://schemas.microsoft.com/office/powerpoint/2010/main" val="2974427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This page reflects </a:t>
            </a:r>
            <a:r>
              <a:rPr lang="en-CA" b="1" dirty="0">
                <a:latin typeface="Arial" panose="020B0604020202020204" pitchFamily="34" charset="0"/>
                <a:cs typeface="Arial" panose="020B0604020202020204" pitchFamily="34" charset="0"/>
              </a:rPr>
              <a:t>self-perception only</a:t>
            </a:r>
            <a:r>
              <a:rPr lang="en-CA" dirty="0">
                <a:latin typeface="Arial" panose="020B0604020202020204" pitchFamily="34" charset="0"/>
                <a:cs typeface="Arial" panose="020B0604020202020204" pitchFamily="34" charset="0"/>
              </a:rPr>
              <a:t>.</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It shows how strongly you see your own contribution across the nine Team Roles.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At this stage, no observer feedback is included.</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 roles are ranked from highest to lowest based on your self-ratings. As discussed:</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Preferred roles</a:t>
            </a:r>
            <a:r>
              <a:rPr lang="en-CA" dirty="0">
                <a:latin typeface="Arial" panose="020B0604020202020204" pitchFamily="34" charset="0"/>
                <a:cs typeface="Arial" panose="020B0604020202020204" pitchFamily="34" charset="0"/>
              </a:rPr>
              <a:t> tend to come most naturally and feel energizing.</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Manageable roles</a:t>
            </a:r>
            <a:r>
              <a:rPr lang="en-CA" dirty="0">
                <a:latin typeface="Arial" panose="020B0604020202020204" pitchFamily="34" charset="0"/>
                <a:cs typeface="Arial" panose="020B0604020202020204" pitchFamily="34" charset="0"/>
              </a:rPr>
              <a:t> are roles you can step into when needed, usually with some conscious effort.</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Least preferred roles</a:t>
            </a:r>
            <a:r>
              <a:rPr lang="en-CA" dirty="0">
                <a:latin typeface="Arial" panose="020B0604020202020204" pitchFamily="34" charset="0"/>
                <a:cs typeface="Arial" panose="020B0604020202020204" pitchFamily="34" charset="0"/>
              </a:rPr>
              <a:t> are roles you are less inclined to play and may prefer to delegate.</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This page helps identify </a:t>
            </a:r>
            <a:r>
              <a:rPr lang="en-CA" b="1" dirty="0">
                <a:latin typeface="Arial" panose="020B0604020202020204" pitchFamily="34" charset="0"/>
                <a:cs typeface="Arial" panose="020B0604020202020204" pitchFamily="34" charset="0"/>
              </a:rPr>
              <a:t>where you believe your strengths lie</a:t>
            </a:r>
            <a:r>
              <a:rPr lang="en-CA" dirty="0">
                <a:latin typeface="Arial" panose="020B0604020202020204" pitchFamily="34" charset="0"/>
                <a:cs typeface="Arial" panose="020B0604020202020204" pitchFamily="34" charset="0"/>
              </a:rPr>
              <a:t>.</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To play to your strengths: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ideally want to spend more time working in your </a:t>
            </a:r>
            <a:r>
              <a:rPr lang="en-CA" b="1" dirty="0">
                <a:latin typeface="Arial" panose="020B0604020202020204" pitchFamily="34" charset="0"/>
                <a:cs typeface="Arial" panose="020B0604020202020204" pitchFamily="34" charset="0"/>
              </a:rPr>
              <a:t>preferred roles</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And be thoughtful about how often you rely on your manageable or least preferred roles.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pPr>
              <a:buFont typeface="Arial" panose="020B0604020202020204" pitchFamily="34" charset="0"/>
              <a:buNone/>
            </a:pPr>
            <a:r>
              <a:rPr lang="en-CA" dirty="0">
                <a:latin typeface="Arial" panose="020B0604020202020204" pitchFamily="34" charset="0"/>
                <a:cs typeface="Arial" panose="020B0604020202020204" pitchFamily="34" charset="0"/>
              </a:rPr>
              <a:t>This is </a:t>
            </a:r>
            <a:r>
              <a:rPr lang="en-CA" b="1" dirty="0">
                <a:latin typeface="Arial" panose="020B0604020202020204" pitchFamily="34" charset="0"/>
                <a:cs typeface="Arial" panose="020B0604020202020204" pitchFamily="34" charset="0"/>
              </a:rPr>
              <a:t>one perspective</a:t>
            </a:r>
            <a:r>
              <a:rPr lang="en-CA" dirty="0">
                <a:latin typeface="Arial" panose="020B0604020202020204" pitchFamily="34" charset="0"/>
                <a:cs typeface="Arial" panose="020B0604020202020204" pitchFamily="34" charset="0"/>
              </a:rPr>
              <a:t>, not the full picture.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10</a:t>
            </a:fld>
            <a:endParaRPr lang="en-US"/>
          </a:p>
        </p:txBody>
      </p:sp>
    </p:spTree>
    <p:extLst>
      <p:ext uri="{BB962C8B-B14F-4D97-AF65-F5344CB8AC3E}">
        <p14:creationId xmlns:p14="http://schemas.microsoft.com/office/powerpoint/2010/main" val="3987220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page shows </a:t>
            </a:r>
            <a:r>
              <a:rPr lang="en-CA" b="1" dirty="0">
                <a:latin typeface="Arial" panose="020B0604020202020204" pitchFamily="34" charset="0"/>
                <a:cs typeface="Arial" panose="020B0604020202020204" pitchFamily="34" charset="0"/>
              </a:rPr>
              <a:t>observer feedback</a:t>
            </a:r>
            <a:r>
              <a:rPr lang="en-CA" dirty="0">
                <a:latin typeface="Arial" panose="020B0604020202020204" pitchFamily="34" charset="0"/>
                <a:cs typeface="Arial" panose="020B0604020202020204" pitchFamily="34" charset="0"/>
              </a:rPr>
              <a:t> — how others experience your contribution when working with you.</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For each Team Role: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Strengths</a:t>
            </a:r>
            <a:r>
              <a:rPr lang="en-CA" dirty="0">
                <a:latin typeface="Arial" panose="020B0604020202020204" pitchFamily="34" charset="0"/>
                <a:cs typeface="Arial" panose="020B0604020202020204" pitchFamily="34" charset="0"/>
              </a:rPr>
              <a:t> appear to the </a:t>
            </a:r>
            <a:r>
              <a:rPr lang="en-CA" b="1" dirty="0">
                <a:latin typeface="Arial" panose="020B0604020202020204" pitchFamily="34" charset="0"/>
                <a:cs typeface="Arial" panose="020B0604020202020204" pitchFamily="34" charset="0"/>
              </a:rPr>
              <a:t>right of the vertical line</a:t>
            </a:r>
            <a:r>
              <a:rPr lang="en-CA" dirty="0">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Weaknesses</a:t>
            </a:r>
            <a:r>
              <a:rPr lang="en-CA" dirty="0">
                <a:latin typeface="Arial" panose="020B0604020202020204" pitchFamily="34" charset="0"/>
                <a:cs typeface="Arial" panose="020B0604020202020204" pitchFamily="34" charset="0"/>
              </a:rPr>
              <a:t> appear to the </a:t>
            </a:r>
            <a:r>
              <a:rPr lang="en-CA" b="1" dirty="0">
                <a:latin typeface="Arial" panose="020B0604020202020204" pitchFamily="34" charset="0"/>
                <a:cs typeface="Arial" panose="020B0604020202020204" pitchFamily="34" charset="0"/>
              </a:rPr>
              <a:t>left of the vertical line</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weaknesses shown here are </a:t>
            </a:r>
            <a:r>
              <a:rPr lang="en-CA" b="1" dirty="0">
                <a:latin typeface="Arial" panose="020B0604020202020204" pitchFamily="34" charset="0"/>
                <a:cs typeface="Arial" panose="020B0604020202020204" pitchFamily="34" charset="0"/>
              </a:rPr>
              <a:t>allowable weaknesses</a:t>
            </a:r>
            <a:r>
              <a:rPr lang="en-CA" dirty="0">
                <a:latin typeface="Arial" panose="020B0604020202020204" pitchFamily="34" charset="0"/>
                <a:cs typeface="Arial" panose="020B0604020202020204" pitchFamily="34" charset="0"/>
              </a:rPr>
              <a:t> </a:t>
            </a:r>
            <a:r>
              <a:rPr lang="en-CA" i="1" dirty="0">
                <a:latin typeface="Arial" panose="020B0604020202020204" pitchFamily="34" charset="0"/>
                <a:cs typeface="Arial" panose="020B0604020202020204" pitchFamily="34" charset="0"/>
              </a:rPr>
              <a:t>as long as</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strengths outweigh the weaknesses for that role.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Remember, allowable weaknesses are: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natural trade-offs that come with a particular contribution.</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Generally acceptable to the team because of the value that role brings.</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dirty="0">
                <a:latin typeface="Arial" panose="020B0604020202020204" pitchFamily="34" charset="0"/>
                <a:cs typeface="Arial" panose="020B0604020202020204" pitchFamily="34" charset="0"/>
              </a:rPr>
              <a:t>In some cases, you may see </a:t>
            </a:r>
            <a:r>
              <a:rPr lang="en-CA" b="1" dirty="0">
                <a:latin typeface="Arial" panose="020B0604020202020204" pitchFamily="34" charset="0"/>
                <a:cs typeface="Arial" panose="020B0604020202020204" pitchFamily="34" charset="0"/>
              </a:rPr>
              <a:t>disallowable weaknesses: when the bar on the left (weaknesses) is larger than the bar on the right (strengths) for a Team Role.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This is not a judgment.</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It’s a signal to pause and reflect.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Disallowable weaknesses suggest that: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behavior may be </a:t>
            </a:r>
            <a:r>
              <a:rPr lang="en-CA" b="1" dirty="0">
                <a:latin typeface="Arial" panose="020B0604020202020204" pitchFamily="34" charset="0"/>
                <a:cs typeface="Arial" panose="020B0604020202020204" pitchFamily="34" charset="0"/>
              </a:rPr>
              <a:t>hindering the team more than helping</a:t>
            </a:r>
            <a:r>
              <a:rPr lang="en-CA" dirty="0">
                <a:latin typeface="Arial" panose="020B0604020202020204" pitchFamily="34" charset="0"/>
                <a:cs typeface="Arial" panose="020B0604020202020204" pitchFamily="34" charset="0"/>
              </a:rPr>
              <a:t> in that specific role.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This is an opportunity for awareness and adjustment, not blame.</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11</a:t>
            </a:fld>
            <a:endParaRPr lang="en-US"/>
          </a:p>
        </p:txBody>
      </p:sp>
    </p:spTree>
    <p:extLst>
      <p:ext uri="{BB962C8B-B14F-4D97-AF65-F5344CB8AC3E}">
        <p14:creationId xmlns:p14="http://schemas.microsoft.com/office/powerpoint/2010/main" val="298381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6BF52-F8B0-2BE9-45F4-00D4D0767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6E086-2A8E-182B-EE3E-24CE1B7DB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21E21-DAC3-F7A6-85D8-A20EAA77A629}"/>
              </a:ext>
            </a:extLst>
          </p:cNvPr>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page looks at </a:t>
            </a:r>
            <a:r>
              <a:rPr lang="en-CA" b="1" dirty="0">
                <a:latin typeface="Arial" panose="020B0604020202020204" pitchFamily="34" charset="0"/>
                <a:cs typeface="Arial" panose="020B0604020202020204" pitchFamily="34" charset="0"/>
              </a:rPr>
              <a:t>coherence</a:t>
            </a:r>
            <a:r>
              <a:rPr lang="en-CA" dirty="0">
                <a:latin typeface="Arial" panose="020B0604020202020204" pitchFamily="34" charset="0"/>
                <a:cs typeface="Arial" panose="020B0604020202020204" pitchFamily="34" charset="0"/>
              </a:rPr>
              <a:t> — the alignment between how you see yourself and how others experience your contribution.</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It compares: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Self-perception</a:t>
            </a:r>
            <a:r>
              <a:rPr lang="en-CA" dirty="0">
                <a:latin typeface="Arial" panose="020B0604020202020204" pitchFamily="34" charset="0"/>
                <a:cs typeface="Arial" panose="020B0604020202020204" pitchFamily="34" charset="0"/>
              </a:rPr>
              <a:t>, and</a:t>
            </a: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Observer feedback</a:t>
            </a:r>
            <a:r>
              <a:rPr lang="en-CA" dirty="0">
                <a:latin typeface="Arial" panose="020B0604020202020204" pitchFamily="34" charset="0"/>
                <a:cs typeface="Arial" panose="020B0604020202020204" pitchFamily="34" charset="0"/>
              </a:rPr>
              <a:t> across the Team Roles.</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Gaps on this page are </a:t>
            </a:r>
            <a:r>
              <a:rPr lang="en-CA" b="1" dirty="0">
                <a:latin typeface="Arial" panose="020B0604020202020204" pitchFamily="34" charset="0"/>
                <a:cs typeface="Arial" panose="020B0604020202020204" pitchFamily="34" charset="0"/>
              </a:rPr>
              <a:t>very common</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Most people see several gaps, especially on their first Belbin report.</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Gaps are normal and expected, not a problem.</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What we are interested in are the </a:t>
            </a:r>
            <a:r>
              <a:rPr lang="en-CA" b="1" dirty="0">
                <a:latin typeface="Arial" panose="020B0604020202020204" pitchFamily="34" charset="0"/>
                <a:cs typeface="Arial" panose="020B0604020202020204" pitchFamily="34" charset="0"/>
              </a:rPr>
              <a:t>larger gaps</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These often point to </a:t>
            </a:r>
            <a:r>
              <a:rPr lang="en-CA" b="1" dirty="0">
                <a:latin typeface="Arial" panose="020B0604020202020204" pitchFamily="34" charset="0"/>
                <a:cs typeface="Arial" panose="020B0604020202020204" pitchFamily="34" charset="0"/>
              </a:rPr>
              <a:t>hidden strengths</a:t>
            </a:r>
            <a:r>
              <a:rPr lang="en-CA" dirty="0">
                <a:latin typeface="Arial" panose="020B0604020202020204" pitchFamily="34" charset="0"/>
                <a:cs typeface="Arial" panose="020B0604020202020204" pitchFamily="34" charset="0"/>
              </a:rPr>
              <a:t> or </a:t>
            </a:r>
            <a:r>
              <a:rPr lang="en-CA" b="1" dirty="0">
                <a:latin typeface="Arial" panose="020B0604020202020204" pitchFamily="34" charset="0"/>
                <a:cs typeface="Arial" panose="020B0604020202020204" pitchFamily="34" charset="0"/>
              </a:rPr>
              <a:t>blind spots</a:t>
            </a:r>
            <a:r>
              <a:rPr lang="en-CA" dirty="0">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They can highlight where impact differs from intention.</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Coherence is not about being “right” or “wrong.”</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It’s about awareness.</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Increased awareness gives teams more choice in how they work together.</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pPr>
              <a:buFont typeface="Arial" panose="020B0604020202020204" pitchFamily="34" charset="0"/>
              <a:buNone/>
            </a:pPr>
            <a:r>
              <a:rPr lang="en-CA" dirty="0">
                <a:latin typeface="Arial" panose="020B0604020202020204" pitchFamily="34" charset="0"/>
                <a:cs typeface="Arial" panose="020B0604020202020204" pitchFamily="34" charset="0"/>
              </a:rPr>
              <a:t>If someone asks, “Which is correct?” respond with “both perspectives matter — what’s important is the difference.”</a:t>
            </a:r>
          </a:p>
          <a:p>
            <a:pPr marL="457200" lvl="1" indent="0">
              <a:buFont typeface="Arial" panose="020B0604020202020204" pitchFamily="34" charset="0"/>
              <a:buNone/>
            </a:pPr>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588E1E2-9A55-66F3-F671-0203DA4F07F0}"/>
              </a:ext>
            </a:extLst>
          </p:cNvPr>
          <p:cNvSpPr>
            <a:spLocks noGrp="1"/>
          </p:cNvSpPr>
          <p:nvPr>
            <p:ph type="sldNum" sz="quarter" idx="5"/>
          </p:nvPr>
        </p:nvSpPr>
        <p:spPr/>
        <p:txBody>
          <a:bodyPr/>
          <a:lstStyle/>
          <a:p>
            <a:fld id="{BBDDB35D-6949-7840-BF1C-20A67AC44B42}" type="slidenum">
              <a:rPr lang="en-US" smtClean="0"/>
              <a:t>12</a:t>
            </a:fld>
            <a:endParaRPr lang="en-US"/>
          </a:p>
        </p:txBody>
      </p:sp>
    </p:spTree>
    <p:extLst>
      <p:ext uri="{BB962C8B-B14F-4D97-AF65-F5344CB8AC3E}">
        <p14:creationId xmlns:p14="http://schemas.microsoft.com/office/powerpoint/2010/main" val="45530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3226-2C56-E19C-A953-F5C2EFDEF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FA860-90F5-4F48-EA17-AC46D96ED9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06B99-FF7E-56F6-8FF2-91957263096A}"/>
              </a:ext>
            </a:extLst>
          </p:cNvPr>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page highlights </a:t>
            </a:r>
            <a:r>
              <a:rPr lang="en-CA" b="1" dirty="0">
                <a:latin typeface="Arial" panose="020B0604020202020204" pitchFamily="34" charset="0"/>
                <a:cs typeface="Arial" panose="020B0604020202020204" pitchFamily="34" charset="0"/>
              </a:rPr>
              <a:t>larger gaps</a:t>
            </a:r>
            <a:r>
              <a:rPr lang="en-CA" dirty="0">
                <a:latin typeface="Arial" panose="020B0604020202020204" pitchFamily="34" charset="0"/>
                <a:cs typeface="Arial" panose="020B0604020202020204" pitchFamily="34" charset="0"/>
              </a:rPr>
              <a:t> between self-perception and observer feedback.</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When you see a gap of </a:t>
            </a:r>
            <a:r>
              <a:rPr lang="en-CA" b="1" dirty="0">
                <a:latin typeface="Arial" panose="020B0604020202020204" pitchFamily="34" charset="0"/>
                <a:cs typeface="Arial" panose="020B0604020202020204" pitchFamily="34" charset="0"/>
              </a:rPr>
              <a:t>35 points or more</a:t>
            </a:r>
            <a:r>
              <a:rPr lang="en-CA" dirty="0">
                <a:latin typeface="Arial" panose="020B0604020202020204" pitchFamily="34" charset="0"/>
                <a:cs typeface="Arial" panose="020B0604020202020204" pitchFamily="34" charset="0"/>
              </a:rPr>
              <a:t>, it indicates a meaningful difference between:</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How you see your contribution in a role, and</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How others experience that contribution.</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There are </a:t>
            </a:r>
            <a:r>
              <a:rPr lang="en-CA" b="1" dirty="0">
                <a:latin typeface="Arial" panose="020B0604020202020204" pitchFamily="34" charset="0"/>
                <a:cs typeface="Arial" panose="020B0604020202020204" pitchFamily="34" charset="0"/>
              </a:rPr>
              <a:t>two types of gaps</a:t>
            </a:r>
            <a:r>
              <a:rPr lang="en-CA" dirty="0">
                <a:latin typeface="Arial" panose="020B0604020202020204" pitchFamily="34" charset="0"/>
                <a:cs typeface="Arial" panose="020B0604020202020204" pitchFamily="34" charset="0"/>
              </a:rPr>
              <a:t> to look for</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Type 1: Hidden Strengths</a:t>
            </a:r>
          </a:p>
          <a:p>
            <a:endParaRPr lang="en-CA" b="1"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A </a:t>
            </a:r>
            <a:r>
              <a:rPr lang="en-CA" b="1" dirty="0">
                <a:latin typeface="Arial" panose="020B0604020202020204" pitchFamily="34" charset="0"/>
                <a:cs typeface="Arial" panose="020B0604020202020204" pitchFamily="34" charset="0"/>
              </a:rPr>
              <a:t>hidden strength</a:t>
            </a:r>
            <a:r>
              <a:rPr lang="en-CA" dirty="0">
                <a:latin typeface="Arial" panose="020B0604020202020204" pitchFamily="34" charset="0"/>
                <a:cs typeface="Arial" panose="020B0604020202020204" pitchFamily="34" charset="0"/>
              </a:rPr>
              <a:t> appears when:</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Observers rate a role </a:t>
            </a:r>
            <a:r>
              <a:rPr lang="en-CA" b="1" dirty="0">
                <a:latin typeface="Arial" panose="020B0604020202020204" pitchFamily="34" charset="0"/>
                <a:cs typeface="Arial" panose="020B0604020202020204" pitchFamily="34" charset="0"/>
              </a:rPr>
              <a:t>more strongly</a:t>
            </a:r>
            <a:r>
              <a:rPr lang="en-CA" dirty="0">
                <a:latin typeface="Arial" panose="020B0604020202020204" pitchFamily="34" charset="0"/>
                <a:cs typeface="Arial" panose="020B0604020202020204" pitchFamily="34" charset="0"/>
              </a:rPr>
              <a:t> than you rate yourself.</a:t>
            </a:r>
          </a:p>
          <a:p>
            <a:endParaRPr lang="en-CA" b="1"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Type 2: Blind Spots</a:t>
            </a:r>
          </a:p>
          <a:p>
            <a:endParaRPr lang="en-CA" b="1"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A </a:t>
            </a:r>
            <a:r>
              <a:rPr lang="en-CA" b="1" dirty="0">
                <a:latin typeface="Arial" panose="020B0604020202020204" pitchFamily="34" charset="0"/>
                <a:cs typeface="Arial" panose="020B0604020202020204" pitchFamily="34" charset="0"/>
              </a:rPr>
              <a:t>blind spot</a:t>
            </a:r>
            <a:r>
              <a:rPr lang="en-CA" dirty="0">
                <a:latin typeface="Arial" panose="020B0604020202020204" pitchFamily="34" charset="0"/>
                <a:cs typeface="Arial" panose="020B0604020202020204" pitchFamily="34" charset="0"/>
              </a:rPr>
              <a:t> appears when:</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You rate yourself </a:t>
            </a:r>
            <a:r>
              <a:rPr lang="en-CA" b="1" dirty="0">
                <a:latin typeface="Arial" panose="020B0604020202020204" pitchFamily="34" charset="0"/>
                <a:cs typeface="Arial" panose="020B0604020202020204" pitchFamily="34" charset="0"/>
              </a:rPr>
              <a:t>more strongly</a:t>
            </a:r>
            <a:r>
              <a:rPr lang="en-CA" dirty="0">
                <a:latin typeface="Arial" panose="020B0604020202020204" pitchFamily="34" charset="0"/>
                <a:cs typeface="Arial" panose="020B0604020202020204" pitchFamily="34" charset="0"/>
              </a:rPr>
              <a:t> in a role than your observers do.</a:t>
            </a:r>
          </a:p>
          <a:p>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r>
              <a:rPr lang="en-CA" dirty="0">
                <a:latin typeface="Arial" panose="020B0604020202020204" pitchFamily="34" charset="0"/>
                <a:cs typeface="Arial" panose="020B0604020202020204" pitchFamily="34" charset="0"/>
              </a:rPr>
              <a:t>Normalize both types of gaps — everyone has them.</a:t>
            </a:r>
          </a:p>
          <a:p>
            <a:r>
              <a:rPr lang="en-CA" dirty="0">
                <a:latin typeface="Arial" panose="020B0604020202020204" pitchFamily="34" charset="0"/>
                <a:cs typeface="Arial" panose="020B0604020202020204" pitchFamily="34" charset="0"/>
              </a:rPr>
              <a:t>Encourage curiosity: “what might the team be seeing that you’re not fully aware of yet?”</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B430D29-6D79-C972-A685-E1B7564B8092}"/>
              </a:ext>
            </a:extLst>
          </p:cNvPr>
          <p:cNvSpPr>
            <a:spLocks noGrp="1"/>
          </p:cNvSpPr>
          <p:nvPr>
            <p:ph type="sldNum" sz="quarter" idx="5"/>
          </p:nvPr>
        </p:nvSpPr>
        <p:spPr/>
        <p:txBody>
          <a:bodyPr/>
          <a:lstStyle/>
          <a:p>
            <a:fld id="{BBDDB35D-6949-7840-BF1C-20A67AC44B42}" type="slidenum">
              <a:rPr lang="en-US" smtClean="0"/>
              <a:t>13</a:t>
            </a:fld>
            <a:endParaRPr lang="en-US"/>
          </a:p>
        </p:txBody>
      </p:sp>
    </p:spTree>
    <p:extLst>
      <p:ext uri="{BB962C8B-B14F-4D97-AF65-F5344CB8AC3E}">
        <p14:creationId xmlns:p14="http://schemas.microsoft.com/office/powerpoint/2010/main" val="1048462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If you have a </a:t>
            </a:r>
            <a:r>
              <a:rPr lang="en-CA" b="1" dirty="0">
                <a:latin typeface="Arial" panose="020B0604020202020204" pitchFamily="34" charset="0"/>
                <a:cs typeface="Arial" panose="020B0604020202020204" pitchFamily="34" charset="0"/>
              </a:rPr>
              <a:t>hidden strength</a:t>
            </a:r>
            <a:r>
              <a:rPr lang="en-CA" dirty="0">
                <a:latin typeface="Arial" panose="020B0604020202020204" pitchFamily="34" charset="0"/>
                <a:cs typeface="Arial" panose="020B0604020202020204" pitchFamily="34" charset="0"/>
              </a:rPr>
              <a:t>, it raises an important question: </a:t>
            </a:r>
            <a:r>
              <a:rPr lang="en-CA" i="1" dirty="0">
                <a:latin typeface="Arial" panose="020B0604020202020204" pitchFamily="34" charset="0"/>
                <a:cs typeface="Arial" panose="020B0604020202020204" pitchFamily="34" charset="0"/>
              </a:rPr>
              <a:t>“is it possible you have a Ferrari in your garage?”</a:t>
            </a:r>
          </a:p>
          <a:p>
            <a:pPr marL="742950" lvl="1" indent="-285750">
              <a:buFont typeface="Arial" panose="020B0604020202020204" pitchFamily="34" charset="0"/>
              <a:buChar char="•"/>
            </a:pPr>
            <a:endParaRPr lang="en-CA" i="1"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 hidden strength suggests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may be contributing more in that role than you realize.</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The team is benefiting from a strength that you may be underusing or undervaluing.</a:t>
            </a:r>
          </a:p>
          <a:p>
            <a:pPr marL="171450" indent="-1714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For example: in the </a:t>
            </a:r>
            <a:r>
              <a:rPr lang="en-CA" b="1" dirty="0" err="1">
                <a:latin typeface="Arial" panose="020B0604020202020204" pitchFamily="34" charset="0"/>
                <a:cs typeface="Arial" panose="020B0604020202020204" pitchFamily="34" charset="0"/>
              </a:rPr>
              <a:t>Teamworker</a:t>
            </a:r>
            <a:r>
              <a:rPr lang="en-CA" b="1" dirty="0">
                <a:latin typeface="Arial" panose="020B0604020202020204" pitchFamily="34" charset="0"/>
                <a:cs typeface="Arial" panose="020B0604020202020204" pitchFamily="34" charset="0"/>
              </a:rPr>
              <a:t> (TW)</a:t>
            </a:r>
            <a:r>
              <a:rPr lang="en-CA" dirty="0">
                <a:latin typeface="Arial" panose="020B0604020202020204" pitchFamily="34" charset="0"/>
                <a:cs typeface="Arial" panose="020B0604020202020204" pitchFamily="34" charset="0"/>
              </a:rPr>
              <a:t> role shown, observers may see stronger collaboration or support than the individual recognizes.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Many people </a:t>
            </a:r>
            <a:r>
              <a:rPr lang="en-CA" b="1" dirty="0">
                <a:latin typeface="Arial" panose="020B0604020202020204" pitchFamily="34" charset="0"/>
                <a:cs typeface="Arial" panose="020B0604020202020204" pitchFamily="34" charset="0"/>
              </a:rPr>
              <a:t>undervalue what comes most easily</a:t>
            </a:r>
            <a:r>
              <a:rPr lang="en-CA" dirty="0">
                <a:latin typeface="Arial" panose="020B0604020202020204" pitchFamily="34" charset="0"/>
                <a:cs typeface="Arial" panose="020B0604020202020204" pitchFamily="34" charset="0"/>
              </a:rPr>
              <a:t> to them.</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Because it feels natural, it may not register as a “strength.”</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Yet that contribution can be </a:t>
            </a:r>
            <a:r>
              <a:rPr lang="en-CA" b="1" dirty="0">
                <a:latin typeface="Arial" panose="020B0604020202020204" pitchFamily="34" charset="0"/>
                <a:cs typeface="Arial" panose="020B0604020202020204" pitchFamily="34" charset="0"/>
              </a:rPr>
              <a:t>high-impact</a:t>
            </a:r>
            <a:r>
              <a:rPr lang="en-CA" dirty="0">
                <a:latin typeface="Arial" panose="020B0604020202020204" pitchFamily="34" charset="0"/>
                <a:cs typeface="Arial" panose="020B0604020202020204" pitchFamily="34" charset="0"/>
              </a:rPr>
              <a:t> for the team.</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is where Belbin becomes developmental:</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Hidden strengths are opportunities to be more intentional.</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Using them more deliberately can increase your impact without extra effort.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14</a:t>
            </a:fld>
            <a:endParaRPr lang="en-US"/>
          </a:p>
        </p:txBody>
      </p:sp>
    </p:spTree>
    <p:extLst>
      <p:ext uri="{BB962C8B-B14F-4D97-AF65-F5344CB8AC3E}">
        <p14:creationId xmlns:p14="http://schemas.microsoft.com/office/powerpoint/2010/main" val="4061266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The other type of difference appears when </a:t>
            </a:r>
            <a:r>
              <a:rPr lang="en-CA" b="1" dirty="0">
                <a:latin typeface="Arial" panose="020B0604020202020204" pitchFamily="34" charset="0"/>
                <a:cs typeface="Arial" panose="020B0604020202020204" pitchFamily="34" charset="0"/>
              </a:rPr>
              <a:t>you rate a role more strongly than your observers do</a:t>
            </a:r>
            <a:r>
              <a:rPr lang="en-CA" dirty="0">
                <a:latin typeface="Arial" panose="020B0604020202020204" pitchFamily="34" charset="0"/>
                <a:cs typeface="Arial" panose="020B0604020202020204" pitchFamily="34" charset="0"/>
              </a:rPr>
              <a:t>.</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suggests: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Your intention in that role may not always match your impact.</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The contribution may not be as visible or helpful to others as expected.</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can happen for many reasonable reasons, for example: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may have answered the self-perception questionnaire </a:t>
            </a:r>
            <a:r>
              <a:rPr lang="en-CA" b="1" dirty="0" err="1">
                <a:latin typeface="Arial" panose="020B0604020202020204" pitchFamily="34" charset="0"/>
                <a:cs typeface="Arial" panose="020B0604020202020204" pitchFamily="34" charset="0"/>
              </a:rPr>
              <a:t>aspirationally</a:t>
            </a:r>
            <a:r>
              <a:rPr lang="en-CA" dirty="0">
                <a:latin typeface="Arial" panose="020B0604020202020204" pitchFamily="34" charset="0"/>
                <a:cs typeface="Arial" panose="020B0604020202020204" pitchFamily="34" charset="0"/>
              </a:rPr>
              <a:t> — based on how you would like to contribute, rather than how you are currently contributing.</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may not have had many opportunities to play this role in your current work context.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may contribute in this role </a:t>
            </a:r>
            <a:r>
              <a:rPr lang="en-CA" b="1" dirty="0">
                <a:latin typeface="Arial" panose="020B0604020202020204" pitchFamily="34" charset="0"/>
                <a:cs typeface="Arial" panose="020B0604020202020204" pitchFamily="34" charset="0"/>
              </a:rPr>
              <a:t>behind the scenes</a:t>
            </a:r>
            <a:r>
              <a:rPr lang="en-CA" dirty="0">
                <a:latin typeface="Arial" panose="020B0604020202020204" pitchFamily="34" charset="0"/>
                <a:cs typeface="Arial" panose="020B0604020202020204" pitchFamily="34" charset="0"/>
              </a:rPr>
              <a:t>, so others don’t always see it.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kind of difference does </a:t>
            </a:r>
            <a:r>
              <a:rPr lang="en-CA" b="1" dirty="0">
                <a:latin typeface="Arial" panose="020B0604020202020204" pitchFamily="34" charset="0"/>
                <a:cs typeface="Arial" panose="020B0604020202020204" pitchFamily="34" charset="0"/>
              </a:rPr>
              <a:t>not</a:t>
            </a:r>
            <a:r>
              <a:rPr lang="en-CA" dirty="0">
                <a:latin typeface="Arial" panose="020B0604020202020204" pitchFamily="34" charset="0"/>
                <a:cs typeface="Arial" panose="020B0604020202020204" pitchFamily="34" charset="0"/>
              </a:rPr>
              <a:t> mean the role is unimportant or unavailable to you.</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If this role is important to you:</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 may need to be more intentional about </a:t>
            </a:r>
            <a:r>
              <a:rPr lang="en-CA" b="1" dirty="0">
                <a:latin typeface="Arial" panose="020B0604020202020204" pitchFamily="34" charset="0"/>
                <a:cs typeface="Arial" panose="020B0604020202020204" pitchFamily="34" charset="0"/>
              </a:rPr>
              <a:t>creating opportunities</a:t>
            </a:r>
            <a:r>
              <a:rPr lang="en-CA" dirty="0">
                <a:latin typeface="Arial" panose="020B0604020202020204" pitchFamily="34" charset="0"/>
                <a:cs typeface="Arial" panose="020B0604020202020204" pitchFamily="34" charset="0"/>
              </a:rPr>
              <a:t> to use it.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And more explicit about </a:t>
            </a:r>
            <a:r>
              <a:rPr lang="en-CA" b="1" dirty="0">
                <a:latin typeface="Arial" panose="020B0604020202020204" pitchFamily="34" charset="0"/>
                <a:cs typeface="Arial" panose="020B0604020202020204" pitchFamily="34" charset="0"/>
              </a:rPr>
              <a:t>signaling your preferences</a:t>
            </a:r>
            <a:r>
              <a:rPr lang="en-CA" dirty="0">
                <a:latin typeface="Arial" panose="020B0604020202020204" pitchFamily="34" charset="0"/>
                <a:cs typeface="Arial" panose="020B0604020202020204" pitchFamily="34" charset="0"/>
              </a:rPr>
              <a:t> to the team, so others know how you want to contribute.</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15</a:t>
            </a:fld>
            <a:endParaRPr lang="en-US"/>
          </a:p>
        </p:txBody>
      </p:sp>
    </p:spTree>
    <p:extLst>
      <p:ext uri="{BB962C8B-B14F-4D97-AF65-F5344CB8AC3E}">
        <p14:creationId xmlns:p14="http://schemas.microsoft.com/office/powerpoint/2010/main" val="37701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t>This page shows the </a:t>
            </a:r>
            <a:r>
              <a:rPr lang="en-CA" b="1" dirty="0"/>
              <a:t>overall picture</a:t>
            </a:r>
            <a:r>
              <a:rPr lang="en-CA" dirty="0"/>
              <a:t> of your Team Roles.</a:t>
            </a:r>
          </a:p>
          <a:p>
            <a:pPr>
              <a:buFont typeface="Arial" panose="020B0604020202020204" pitchFamily="34" charset="0"/>
              <a:buNone/>
            </a:pPr>
            <a:r>
              <a:rPr lang="en-CA" dirty="0"/>
              <a:t>It combines </a:t>
            </a:r>
            <a:r>
              <a:rPr lang="en-CA" b="1" dirty="0"/>
              <a:t>self-perception</a:t>
            </a:r>
            <a:r>
              <a:rPr lang="en-CA" dirty="0"/>
              <a:t> and </a:t>
            </a:r>
            <a:r>
              <a:rPr lang="en-CA" b="1" dirty="0"/>
              <a:t>observer feedback</a:t>
            </a:r>
            <a:r>
              <a:rPr lang="en-CA" dirty="0"/>
              <a:t> into one view.</a:t>
            </a:r>
          </a:p>
          <a:p>
            <a:pPr marL="742950" lvl="1" indent="-285750">
              <a:buFont typeface="Arial" panose="020B0604020202020204" pitchFamily="34" charset="0"/>
              <a:buChar char="•"/>
            </a:pPr>
            <a:endParaRPr lang="en-CA" dirty="0"/>
          </a:p>
          <a:p>
            <a:pPr>
              <a:buFont typeface="Arial" panose="020B0604020202020204" pitchFamily="34" charset="0"/>
              <a:buNone/>
            </a:pPr>
            <a:r>
              <a:rPr lang="en-CA" dirty="0"/>
              <a:t>The scores are grouped into three broad ranges:</a:t>
            </a:r>
          </a:p>
          <a:p>
            <a:pPr>
              <a:buFont typeface="Arial" panose="020B0604020202020204" pitchFamily="34" charset="0"/>
              <a:buNone/>
            </a:pPr>
            <a:endParaRPr lang="en-CA" dirty="0"/>
          </a:p>
          <a:p>
            <a:pPr marL="0" lvl="0" indent="0">
              <a:buFont typeface="Arial" panose="020B0604020202020204" pitchFamily="34" charset="0"/>
              <a:buNone/>
            </a:pPr>
            <a:r>
              <a:rPr lang="en-CA" b="1" dirty="0"/>
              <a:t>Preferred (Natural) Roles</a:t>
            </a:r>
            <a:r>
              <a:rPr lang="en-CA" dirty="0"/>
              <a:t> — scores </a:t>
            </a:r>
            <a:r>
              <a:rPr lang="en-CA" b="1" dirty="0"/>
              <a:t>above 65</a:t>
            </a:r>
            <a:r>
              <a:rPr lang="en-CA" dirty="0"/>
              <a:t>.</a:t>
            </a:r>
          </a:p>
          <a:p>
            <a:pPr marL="228600" lvl="0" indent="-228600">
              <a:buFont typeface="Arial" panose="020B0604020202020204" pitchFamily="34" charset="0"/>
              <a:buChar char="•"/>
            </a:pPr>
            <a:r>
              <a:rPr lang="en-CA" dirty="0"/>
              <a:t>These roles tend to feel most comfortable and energizing.</a:t>
            </a:r>
          </a:p>
          <a:p>
            <a:pPr marL="0" lvl="0" indent="0">
              <a:buFont typeface="Arial" panose="020B0604020202020204" pitchFamily="34" charset="0"/>
              <a:buNone/>
            </a:pPr>
            <a:r>
              <a:rPr lang="en-CA" b="1" dirty="0"/>
              <a:t>Manageable Roles</a:t>
            </a:r>
            <a:r>
              <a:rPr lang="en-CA" dirty="0"/>
              <a:t> — scores </a:t>
            </a:r>
            <a:r>
              <a:rPr lang="en-CA" b="1" dirty="0"/>
              <a:t>between 25 and 65</a:t>
            </a:r>
            <a:r>
              <a:rPr lang="en-CA" dirty="0"/>
              <a:t>.</a:t>
            </a:r>
          </a:p>
          <a:p>
            <a:pPr marL="228600" lvl="0" indent="-228600">
              <a:buFont typeface="Arial" panose="020B0604020202020204" pitchFamily="34" charset="0"/>
              <a:buChar char="•"/>
            </a:pPr>
            <a:r>
              <a:rPr lang="en-CA" dirty="0"/>
              <a:t>Roles you can step into when needed, often with some conscious effort.</a:t>
            </a:r>
          </a:p>
          <a:p>
            <a:pPr marL="0" lvl="0" indent="0">
              <a:buFont typeface="Arial" panose="020B0604020202020204" pitchFamily="34" charset="0"/>
              <a:buNone/>
            </a:pPr>
            <a:r>
              <a:rPr lang="en-CA" b="1" dirty="0"/>
              <a:t>Least Preferred Roles</a:t>
            </a:r>
            <a:r>
              <a:rPr lang="en-CA" dirty="0"/>
              <a:t> — scores </a:t>
            </a:r>
            <a:r>
              <a:rPr lang="en-CA" b="1" dirty="0"/>
              <a:t>below 25</a:t>
            </a:r>
            <a:r>
              <a:rPr lang="en-CA" dirty="0"/>
              <a:t>.</a:t>
            </a:r>
          </a:p>
          <a:p>
            <a:pPr marL="228600" lvl="0" indent="-228600">
              <a:buFont typeface="Arial" panose="020B0604020202020204" pitchFamily="34" charset="0"/>
              <a:buChar char="•"/>
            </a:pPr>
            <a:r>
              <a:rPr lang="en-CA" dirty="0"/>
              <a:t>Roles that </a:t>
            </a:r>
            <a:r>
              <a:rPr lang="en-CA" dirty="0">
                <a:latin typeface="Arial" panose="020B0604020202020204" pitchFamily="34" charset="0"/>
                <a:cs typeface="Arial" panose="020B0604020202020204" pitchFamily="34" charset="0"/>
              </a:rPr>
              <a:t>tend</a:t>
            </a:r>
            <a:r>
              <a:rPr lang="en-CA" dirty="0"/>
              <a:t> to be draining or less effective for you.</a:t>
            </a:r>
          </a:p>
          <a:p>
            <a:pPr marL="1143000" lvl="2" indent="-228600">
              <a:buFont typeface="Arial" panose="020B0604020202020204" pitchFamily="34" charset="0"/>
              <a:buChar char="•"/>
            </a:pPr>
            <a:endParaRPr lang="en-CA" dirty="0"/>
          </a:p>
          <a:p>
            <a:pPr>
              <a:buFont typeface="Arial" panose="020B0604020202020204" pitchFamily="34" charset="0"/>
              <a:buNone/>
            </a:pPr>
            <a:r>
              <a:rPr lang="en-CA" dirty="0"/>
              <a:t>This overview helps clarify:</a:t>
            </a:r>
          </a:p>
          <a:p>
            <a:pPr>
              <a:buFont typeface="Arial" panose="020B0604020202020204" pitchFamily="34" charset="0"/>
              <a:buNone/>
            </a:pPr>
            <a:endParaRPr lang="en-CA" dirty="0"/>
          </a:p>
          <a:p>
            <a:pPr marL="171450" indent="-171450">
              <a:buFont typeface="Arial" panose="020B0604020202020204" pitchFamily="34" charset="0"/>
              <a:buChar char="•"/>
            </a:pPr>
            <a:r>
              <a:rPr lang="en-CA" dirty="0"/>
              <a:t>Where you add the most value most naturally.</a:t>
            </a:r>
          </a:p>
          <a:p>
            <a:pPr marL="171450" indent="-171450">
              <a:buFont typeface="Arial" panose="020B0604020202020204" pitchFamily="34" charset="0"/>
              <a:buChar char="•"/>
            </a:pPr>
            <a:r>
              <a:rPr lang="en-CA" dirty="0"/>
              <a:t>Where you may need support from others.</a:t>
            </a:r>
          </a:p>
          <a:p>
            <a:pPr>
              <a:buFont typeface="Arial" panose="020B0604020202020204" pitchFamily="34" charset="0"/>
              <a:buChar char="•"/>
            </a:pPr>
            <a:endParaRPr lang="en-CA" dirty="0"/>
          </a:p>
          <a:p>
            <a:pPr>
              <a:buFont typeface="Arial" panose="020B0604020202020204" pitchFamily="34" charset="0"/>
              <a:buNone/>
            </a:pPr>
            <a:r>
              <a:rPr lang="en-CA" dirty="0"/>
              <a:t>To use this insight well:</a:t>
            </a:r>
          </a:p>
          <a:p>
            <a:pPr>
              <a:buFont typeface="Arial" panose="020B0604020202020204" pitchFamily="34" charset="0"/>
              <a:buNone/>
            </a:pPr>
            <a:endParaRPr lang="en-CA" b="1" dirty="0"/>
          </a:p>
          <a:p>
            <a:pPr marL="171450" indent="-171450">
              <a:buFont typeface="Arial" panose="020B0604020202020204" pitchFamily="34" charset="0"/>
              <a:buChar char="•"/>
            </a:pPr>
            <a:r>
              <a:rPr lang="en-CA" b="1" dirty="0"/>
              <a:t>Play to your strengths</a:t>
            </a:r>
            <a:r>
              <a:rPr lang="en-CA" dirty="0"/>
              <a:t> whenever possible.</a:t>
            </a:r>
          </a:p>
          <a:p>
            <a:pPr marL="171450" indent="-171450">
              <a:buFont typeface="Arial" panose="020B0604020202020204" pitchFamily="34" charset="0"/>
              <a:buChar char="•"/>
            </a:pPr>
            <a:r>
              <a:rPr lang="en-CA" dirty="0"/>
              <a:t>Find ways to make your least preferred roles </a:t>
            </a:r>
            <a:r>
              <a:rPr lang="en-CA" b="1" dirty="0"/>
              <a:t>less relevant</a:t>
            </a:r>
            <a:r>
              <a:rPr lang="en-CA" dirty="0"/>
              <a:t>.</a:t>
            </a:r>
          </a:p>
          <a:p>
            <a:pPr marL="171450" indent="-171450">
              <a:buFont typeface="Arial" panose="020B0604020202020204" pitchFamily="34" charset="0"/>
              <a:buChar char="•"/>
            </a:pPr>
            <a:r>
              <a:rPr lang="en-CA" dirty="0"/>
              <a:t>Often this happens by partnering with others who have those roles as preferred contributions.</a:t>
            </a:r>
          </a:p>
          <a:p>
            <a:endParaRPr lang="en-US" dirty="0"/>
          </a:p>
        </p:txBody>
      </p:sp>
      <p:sp>
        <p:nvSpPr>
          <p:cNvPr id="4" name="Slide Number Placeholder 3"/>
          <p:cNvSpPr>
            <a:spLocks noGrp="1"/>
          </p:cNvSpPr>
          <p:nvPr>
            <p:ph type="sldNum" sz="quarter" idx="5"/>
          </p:nvPr>
        </p:nvSpPr>
        <p:spPr/>
        <p:txBody>
          <a:bodyPr/>
          <a:lstStyle/>
          <a:p>
            <a:fld id="{BBDDB35D-6949-7840-BF1C-20A67AC44B42}" type="slidenum">
              <a:rPr lang="en-US" smtClean="0"/>
              <a:t>16</a:t>
            </a:fld>
            <a:endParaRPr lang="en-US"/>
          </a:p>
        </p:txBody>
      </p:sp>
    </p:spTree>
    <p:extLst>
      <p:ext uri="{BB962C8B-B14F-4D97-AF65-F5344CB8AC3E}">
        <p14:creationId xmlns:p14="http://schemas.microsoft.com/office/powerpoint/2010/main" val="4251041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page provides </a:t>
            </a:r>
            <a:r>
              <a:rPr lang="en-CA" b="1" dirty="0">
                <a:latin typeface="Arial" panose="020B0604020202020204" pitchFamily="34" charset="0"/>
                <a:cs typeface="Arial" panose="020B0604020202020204" pitchFamily="34" charset="0"/>
              </a:rPr>
              <a:t>role-specific feedback and guidance</a:t>
            </a:r>
            <a:r>
              <a:rPr lang="en-CA" dirty="0">
                <a:latin typeface="Arial" panose="020B0604020202020204" pitchFamily="34" charset="0"/>
                <a:cs typeface="Arial" panose="020B0604020202020204" pitchFamily="34" charset="0"/>
              </a:rPr>
              <a:t> based on your results.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most important part of this page is not the wording itself, but what it prompts you to think about: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How can you </a:t>
            </a:r>
            <a:r>
              <a:rPr lang="en-CA" b="1" dirty="0">
                <a:latin typeface="Arial" panose="020B0604020202020204" pitchFamily="34" charset="0"/>
                <a:cs typeface="Arial" panose="020B0604020202020204" pitchFamily="34" charset="0"/>
              </a:rPr>
              <a:t>play more intentionally to your strengths</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Where might you adjust how you contribute to better support the team?</a:t>
            </a:r>
          </a:p>
          <a:p>
            <a:pPr marL="628650" lvl="1" indent="-1714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page is a resource: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To help you reflect on your contribution.</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To support personal action planning over time.</a:t>
            </a:r>
          </a:p>
          <a:p>
            <a:pPr marL="171450" indent="-171450">
              <a:buFont typeface="Arial" panose="020B0604020202020204" pitchFamily="34" charset="0"/>
              <a:buChar char="•"/>
            </a:pPr>
            <a:endParaRPr lang="en-CA" b="1"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pPr>
              <a:buFont typeface="Arial" panose="020B0604020202020204" pitchFamily="34" charset="0"/>
              <a:buNone/>
            </a:pPr>
            <a:r>
              <a:rPr lang="en-CA" dirty="0">
                <a:latin typeface="Arial" panose="020B0604020202020204" pitchFamily="34" charset="0"/>
                <a:cs typeface="Arial" panose="020B0604020202020204" pitchFamily="34" charset="0"/>
              </a:rPr>
              <a:t>You don’t need to work through this in detail during the session. It’s designed to be revisited </a:t>
            </a:r>
            <a:r>
              <a:rPr lang="en-CA" b="1" dirty="0">
                <a:latin typeface="Arial" panose="020B0604020202020204" pitchFamily="34" charset="0"/>
                <a:cs typeface="Arial" panose="020B0604020202020204" pitchFamily="34" charset="0"/>
              </a:rPr>
              <a:t>after</a:t>
            </a:r>
            <a:r>
              <a:rPr lang="en-CA" dirty="0">
                <a:latin typeface="Arial" panose="020B0604020202020204" pitchFamily="34" charset="0"/>
                <a:cs typeface="Arial" panose="020B0604020202020204" pitchFamily="34" charset="0"/>
              </a:rPr>
              <a:t> the session.</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17</a:t>
            </a:fld>
            <a:endParaRPr lang="en-US"/>
          </a:p>
        </p:txBody>
      </p:sp>
    </p:spTree>
    <p:extLst>
      <p:ext uri="{BB962C8B-B14F-4D97-AF65-F5344CB8AC3E}">
        <p14:creationId xmlns:p14="http://schemas.microsoft.com/office/powerpoint/2010/main" val="1269402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page translates Team Roles into </a:t>
            </a:r>
            <a:r>
              <a:rPr lang="en-CA" b="1" dirty="0"/>
              <a:t>work styles</a:t>
            </a:r>
            <a:r>
              <a:rPr lang="en-CA" dirty="0"/>
              <a:t>. You can think of these as your </a:t>
            </a:r>
            <a:r>
              <a:rPr lang="en-CA" b="1" dirty="0"/>
              <a:t>superpowers</a:t>
            </a:r>
            <a:r>
              <a:rPr lang="en-CA" dirty="0"/>
              <a:t> when working with others.</a:t>
            </a:r>
          </a:p>
          <a:p>
            <a:pPr>
              <a:buFont typeface="Arial" panose="020B0604020202020204" pitchFamily="34" charset="0"/>
              <a:buChar char="•"/>
            </a:pPr>
            <a:endParaRPr lang="en-CA" dirty="0"/>
          </a:p>
          <a:p>
            <a:r>
              <a:rPr lang="en-CA" dirty="0"/>
              <a:t>Instead of looking at roles in isolation, this page looks at what happens when </a:t>
            </a:r>
            <a:r>
              <a:rPr lang="en-CA" b="1" dirty="0"/>
              <a:t>strengths are combined</a:t>
            </a:r>
            <a:r>
              <a:rPr lang="en-CA" dirty="0"/>
              <a:t>.</a:t>
            </a:r>
          </a:p>
          <a:p>
            <a:pPr>
              <a:buFont typeface="Arial" panose="020B0604020202020204" pitchFamily="34" charset="0"/>
              <a:buChar char="•"/>
            </a:pPr>
            <a:endParaRPr lang="en-CA" dirty="0"/>
          </a:p>
          <a:p>
            <a:r>
              <a:rPr lang="en-CA" dirty="0"/>
              <a:t>For example:</a:t>
            </a:r>
          </a:p>
          <a:p>
            <a:pPr marL="171450" indent="-171450">
              <a:buFont typeface="Arial" panose="020B0604020202020204" pitchFamily="34" charset="0"/>
              <a:buChar char="•"/>
            </a:pPr>
            <a:r>
              <a:rPr lang="en-CA" dirty="0"/>
              <a:t>A combination like </a:t>
            </a:r>
            <a:r>
              <a:rPr lang="en-CA" b="1" dirty="0"/>
              <a:t>Implementer + </a:t>
            </a:r>
            <a:r>
              <a:rPr lang="en-CA" b="1" dirty="0" err="1"/>
              <a:t>Teamworker</a:t>
            </a:r>
            <a:r>
              <a:rPr lang="en-CA" dirty="0"/>
              <a:t> often shows up as a strong ability to meet requirements while keeping people aligned.</a:t>
            </a:r>
          </a:p>
          <a:p>
            <a:pPr marL="171450" indent="-171450">
              <a:buFont typeface="Arial" panose="020B0604020202020204" pitchFamily="34" charset="0"/>
              <a:buChar char="•"/>
            </a:pPr>
            <a:endParaRPr lang="en-CA" dirty="0"/>
          </a:p>
          <a:p>
            <a:pPr marL="0" indent="0">
              <a:buFont typeface="Arial" panose="020B0604020202020204" pitchFamily="34" charset="0"/>
              <a:buNone/>
            </a:pPr>
            <a:r>
              <a:rPr lang="en-CA" dirty="0"/>
              <a:t>The value comes from how roles </a:t>
            </a:r>
            <a:r>
              <a:rPr lang="en-CA" b="1" dirty="0"/>
              <a:t>work together</a:t>
            </a:r>
            <a:r>
              <a:rPr lang="en-CA" dirty="0"/>
              <a:t>, not from a single role alone.</a:t>
            </a:r>
          </a:p>
          <a:p>
            <a:pPr>
              <a:buFont typeface="Arial" panose="020B0604020202020204" pitchFamily="34" charset="0"/>
              <a:buChar char="•"/>
            </a:pPr>
            <a:endParaRPr lang="en-CA" dirty="0"/>
          </a:p>
          <a:p>
            <a:r>
              <a:rPr lang="en-CA" dirty="0"/>
              <a:t>These work style combinations are drawn from your </a:t>
            </a:r>
            <a:r>
              <a:rPr lang="en-CA" b="1" dirty="0"/>
              <a:t>top four Team Roles</a:t>
            </a:r>
            <a:r>
              <a:rPr lang="en-CA" dirty="0"/>
              <a:t>. Typically shown as pairings such as:</a:t>
            </a:r>
          </a:p>
          <a:p>
            <a:pPr marL="742950" lvl="1" indent="-285750">
              <a:buFont typeface="Arial" panose="020B0604020202020204" pitchFamily="34" charset="0"/>
              <a:buChar char="•"/>
            </a:pPr>
            <a:r>
              <a:rPr lang="en-CA" dirty="0"/>
              <a:t>1 + 2</a:t>
            </a:r>
          </a:p>
          <a:p>
            <a:pPr marL="742950" lvl="1" indent="-285750">
              <a:buFont typeface="Arial" panose="020B0604020202020204" pitchFamily="34" charset="0"/>
              <a:buChar char="•"/>
            </a:pPr>
            <a:r>
              <a:rPr lang="en-CA" dirty="0"/>
              <a:t>1 + 3</a:t>
            </a:r>
          </a:p>
          <a:p>
            <a:pPr marL="742950" lvl="1" indent="-285750">
              <a:buFont typeface="Arial" panose="020B0604020202020204" pitchFamily="34" charset="0"/>
              <a:buChar char="•"/>
            </a:pPr>
            <a:r>
              <a:rPr lang="en-CA" dirty="0"/>
              <a:t>1 + 4</a:t>
            </a:r>
          </a:p>
          <a:p>
            <a:pPr marL="742950" lvl="1" indent="-285750">
              <a:buFont typeface="Arial" panose="020B0604020202020204" pitchFamily="34" charset="0"/>
              <a:buChar char="•"/>
            </a:pPr>
            <a:r>
              <a:rPr lang="en-CA" dirty="0"/>
              <a:t>2 + 3</a:t>
            </a:r>
          </a:p>
          <a:p>
            <a:pPr marL="742950" lvl="1" indent="-285750">
              <a:buFont typeface="Arial" panose="020B0604020202020204" pitchFamily="34" charset="0"/>
              <a:buChar char="•"/>
            </a:pPr>
            <a:endParaRPr lang="en-CA" dirty="0"/>
          </a:p>
          <a:p>
            <a:r>
              <a:rPr lang="en-CA" dirty="0"/>
              <a:t>Together, they give insight into:</a:t>
            </a:r>
          </a:p>
          <a:p>
            <a:pPr marL="171450" indent="-171450">
              <a:buFont typeface="Arial" panose="020B0604020202020204" pitchFamily="34" charset="0"/>
              <a:buChar char="•"/>
            </a:pPr>
            <a:r>
              <a:rPr lang="en-CA" dirty="0"/>
              <a:t>How you prefer to contribute.</a:t>
            </a:r>
          </a:p>
          <a:p>
            <a:pPr marL="171450" indent="-171450">
              <a:buFont typeface="Arial" panose="020B0604020202020204" pitchFamily="34" charset="0"/>
              <a:buChar char="•"/>
            </a:pPr>
            <a:r>
              <a:rPr lang="en-CA" dirty="0"/>
              <a:t>How you can best communicate your working style to others.</a:t>
            </a:r>
          </a:p>
          <a:p>
            <a:pPr marL="171450" indent="-171450">
              <a:buFont typeface="Arial" panose="020B0604020202020204" pitchFamily="34" charset="0"/>
              <a:buChar char="•"/>
            </a:pPr>
            <a:r>
              <a:rPr lang="en-CA" dirty="0"/>
              <a:t>Where your impact is strongest when collaborating.</a:t>
            </a:r>
          </a:p>
          <a:p>
            <a:endParaRPr lang="en-US" dirty="0"/>
          </a:p>
          <a:p>
            <a:endParaRPr lang="en-US" dirty="0"/>
          </a:p>
        </p:txBody>
      </p:sp>
      <p:sp>
        <p:nvSpPr>
          <p:cNvPr id="4" name="Slide Number Placeholder 3"/>
          <p:cNvSpPr>
            <a:spLocks noGrp="1"/>
          </p:cNvSpPr>
          <p:nvPr>
            <p:ph type="sldNum" sz="quarter" idx="5"/>
          </p:nvPr>
        </p:nvSpPr>
        <p:spPr/>
        <p:txBody>
          <a:bodyPr/>
          <a:lstStyle/>
          <a:p>
            <a:fld id="{BBDDB35D-6949-7840-BF1C-20A67AC44B42}" type="slidenum">
              <a:rPr lang="en-US" smtClean="0"/>
              <a:t>18</a:t>
            </a:fld>
            <a:endParaRPr lang="en-US"/>
          </a:p>
        </p:txBody>
      </p:sp>
    </p:spTree>
    <p:extLst>
      <p:ext uri="{BB962C8B-B14F-4D97-AF65-F5344CB8AC3E}">
        <p14:creationId xmlns:p14="http://schemas.microsoft.com/office/powerpoint/2010/main" val="1750695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summary page pulls together </a:t>
            </a:r>
            <a:r>
              <a:rPr lang="en-CA" b="1" dirty="0">
                <a:latin typeface="Arial" panose="020B0604020202020204" pitchFamily="34" charset="0"/>
                <a:cs typeface="Arial" panose="020B0604020202020204" pitchFamily="34" charset="0"/>
              </a:rPr>
              <a:t>all the individual report data</a:t>
            </a:r>
            <a:r>
              <a:rPr lang="en-CA" dirty="0">
                <a:latin typeface="Arial" panose="020B0604020202020204" pitchFamily="34" charset="0"/>
                <a:cs typeface="Arial" panose="020B0604020202020204" pitchFamily="34" charset="0"/>
              </a:rPr>
              <a:t> in one place.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Across the top, you’ll see the </a:t>
            </a:r>
            <a:r>
              <a:rPr lang="en-CA" b="1" dirty="0">
                <a:latin typeface="Arial" panose="020B0604020202020204" pitchFamily="34" charset="0"/>
                <a:cs typeface="Arial" panose="020B0604020202020204" pitchFamily="34" charset="0"/>
              </a:rPr>
              <a:t>nine Team Roles</a:t>
            </a:r>
            <a:r>
              <a:rPr lang="en-CA" dirty="0">
                <a:latin typeface="Arial" panose="020B0604020202020204" pitchFamily="34" charset="0"/>
                <a:cs typeface="Arial" panose="020B0604020202020204" pitchFamily="34" charset="0"/>
              </a:rPr>
              <a:t>, numbered from </a:t>
            </a:r>
            <a:r>
              <a:rPr lang="en-CA" b="1" dirty="0">
                <a:latin typeface="Arial" panose="020B0604020202020204" pitchFamily="34" charset="0"/>
                <a:cs typeface="Arial" panose="020B0604020202020204" pitchFamily="34" charset="0"/>
              </a:rPr>
              <a:t>1 to 9</a:t>
            </a:r>
            <a:r>
              <a:rPr lang="en-CA" dirty="0">
                <a:latin typeface="Arial" panose="020B0604020202020204" pitchFamily="34" charset="0"/>
                <a:cs typeface="Arial" panose="020B0604020202020204" pitchFamily="34" charset="0"/>
              </a:rPr>
              <a:t>. These numbers show how you are </a:t>
            </a:r>
            <a:r>
              <a:rPr lang="en-CA" b="1" dirty="0">
                <a:latin typeface="Arial" panose="020B0604020202020204" pitchFamily="34" charset="0"/>
                <a:cs typeface="Arial" panose="020B0604020202020204" pitchFamily="34" charset="0"/>
              </a:rPr>
              <a:t>currently expressing your time and energy</a:t>
            </a:r>
            <a:r>
              <a:rPr lang="en-CA" dirty="0">
                <a:latin typeface="Arial" panose="020B0604020202020204" pitchFamily="34" charset="0"/>
                <a:cs typeface="Arial" panose="020B0604020202020204" pitchFamily="34" charset="0"/>
              </a:rPr>
              <a:t> across the roles:</a:t>
            </a:r>
          </a:p>
          <a:p>
            <a:pPr>
              <a:buFont typeface="Arial" panose="020B0604020202020204" pitchFamily="34" charset="0"/>
              <a:buNone/>
            </a:pPr>
            <a:endParaRPr lang="en-CA" b="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1</a:t>
            </a:r>
            <a:r>
              <a:rPr lang="en-CA" dirty="0">
                <a:latin typeface="Arial" panose="020B0604020202020204" pitchFamily="34" charset="0"/>
                <a:cs typeface="Arial" panose="020B0604020202020204" pitchFamily="34" charset="0"/>
              </a:rPr>
              <a:t> represents your strongest or most dominant contribution.</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9</a:t>
            </a:r>
            <a:r>
              <a:rPr lang="en-CA" dirty="0">
                <a:latin typeface="Arial" panose="020B0604020202020204" pitchFamily="34" charset="0"/>
                <a:cs typeface="Arial" panose="020B0604020202020204" pitchFamily="34" charset="0"/>
              </a:rPr>
              <a:t> represents your least expressed contribution.</a:t>
            </a:r>
          </a:p>
          <a:p>
            <a:pPr marL="171450" indent="-1714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CA" dirty="0">
                <a:latin typeface="Arial" panose="020B0604020202020204" pitchFamily="34" charset="0"/>
                <a:cs typeface="Arial" panose="020B0604020202020204" pitchFamily="34" charset="0"/>
              </a:rPr>
              <a:t>Everyone has all nine roles available to them, but no one can express all roles equally or at the same time.</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first line shows </a:t>
            </a:r>
            <a:r>
              <a:rPr lang="en-CA" b="1" dirty="0">
                <a:latin typeface="Arial" panose="020B0604020202020204" pitchFamily="34" charset="0"/>
                <a:cs typeface="Arial" panose="020B0604020202020204" pitchFamily="34" charset="0"/>
              </a:rPr>
              <a:t>your self-perception</a:t>
            </a:r>
            <a:r>
              <a:rPr lang="en-CA" dirty="0">
                <a:latin typeface="Arial" panose="020B0604020202020204" pitchFamily="34" charset="0"/>
                <a:cs typeface="Arial" panose="020B0604020202020204" pitchFamily="34" charset="0"/>
              </a:rPr>
              <a:t>. For example, this individual sees themselves as strongest in </a:t>
            </a:r>
            <a:r>
              <a:rPr lang="en-CA" b="1" dirty="0">
                <a:latin typeface="Arial" panose="020B0604020202020204" pitchFamily="34" charset="0"/>
                <a:cs typeface="Arial" panose="020B0604020202020204" pitchFamily="34" charset="0"/>
              </a:rPr>
              <a:t>Implementer (IMP)</a:t>
            </a:r>
            <a:r>
              <a:rPr lang="en-CA" dirty="0">
                <a:latin typeface="Arial" panose="020B0604020202020204" pitchFamily="34" charset="0"/>
                <a:cs typeface="Arial" panose="020B0604020202020204" pitchFamily="34" charset="0"/>
              </a:rPr>
              <a:t> and </a:t>
            </a:r>
            <a:r>
              <a:rPr lang="en-CA" b="1" dirty="0">
                <a:latin typeface="Arial" panose="020B0604020202020204" pitchFamily="34" charset="0"/>
                <a:cs typeface="Arial" panose="020B0604020202020204" pitchFamily="34" charset="0"/>
              </a:rPr>
              <a:t>Completer Finisher (CF)</a:t>
            </a:r>
            <a:r>
              <a:rPr lang="en-CA" dirty="0">
                <a:latin typeface="Arial" panose="020B0604020202020204" pitchFamily="34" charset="0"/>
                <a:cs typeface="Arial" panose="020B0604020202020204" pitchFamily="34" charset="0"/>
              </a:rPr>
              <a:t>, and weakest in </a:t>
            </a:r>
            <a:r>
              <a:rPr lang="en-CA" b="1" dirty="0">
                <a:latin typeface="Arial" panose="020B0604020202020204" pitchFamily="34" charset="0"/>
                <a:cs typeface="Arial" panose="020B0604020202020204" pitchFamily="34" charset="0"/>
              </a:rPr>
              <a:t>Plant (PL)</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Below that, you’ll see the rankings from </a:t>
            </a:r>
            <a:r>
              <a:rPr lang="en-CA" b="1" dirty="0">
                <a:latin typeface="Arial" panose="020B0604020202020204" pitchFamily="34" charset="0"/>
                <a:cs typeface="Arial" panose="020B0604020202020204" pitchFamily="34" charset="0"/>
              </a:rPr>
              <a:t>each observer. </a:t>
            </a:r>
            <a:r>
              <a:rPr lang="en-CA" dirty="0">
                <a:latin typeface="Arial" panose="020B0604020202020204" pitchFamily="34" charset="0"/>
                <a:cs typeface="Arial" panose="020B0604020202020204" pitchFamily="34" charset="0"/>
              </a:rPr>
              <a:t>This shows how different people experience your contribution.</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line labeled </a:t>
            </a:r>
            <a:r>
              <a:rPr lang="en-CA" b="1" dirty="0">
                <a:latin typeface="Arial" panose="020B0604020202020204" pitchFamily="34" charset="0"/>
                <a:cs typeface="Arial" panose="020B0604020202020204" pitchFamily="34" charset="0"/>
              </a:rPr>
              <a:t>Observers’ Overall Views</a:t>
            </a:r>
            <a:r>
              <a:rPr lang="en-CA" dirty="0">
                <a:latin typeface="Arial" panose="020B0604020202020204" pitchFamily="34" charset="0"/>
                <a:cs typeface="Arial" panose="020B0604020202020204" pitchFamily="34" charset="0"/>
              </a:rPr>
              <a:t> aggregates all observer feedback into a single perspective.</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If a role does not appear it means that neither you nor your observer saw </a:t>
            </a:r>
            <a:r>
              <a:rPr lang="en-CA" b="1" dirty="0">
                <a:latin typeface="Arial" panose="020B0604020202020204" pitchFamily="34" charset="0"/>
                <a:cs typeface="Arial" panose="020B0604020202020204" pitchFamily="34" charset="0"/>
              </a:rPr>
              <a:t>any observable behavior</a:t>
            </a:r>
            <a:r>
              <a:rPr lang="en-CA" dirty="0">
                <a:latin typeface="Arial" panose="020B0604020202020204" pitchFamily="34" charset="0"/>
                <a:cs typeface="Arial" panose="020B0604020202020204" pitchFamily="34" charset="0"/>
              </a:rPr>
              <a:t> — strength or weakness — associated with that role in the current context.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At the bottom, you’ll see </a:t>
            </a:r>
            <a:r>
              <a:rPr lang="en-CA" b="1" dirty="0">
                <a:latin typeface="Arial" panose="020B0604020202020204" pitchFamily="34" charset="0"/>
                <a:cs typeface="Arial" panose="020B0604020202020204" pitchFamily="34" charset="0"/>
              </a:rPr>
              <a:t>Your Overall Team Role Composition</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This line combines self-perception and observer input.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It is based on a weighted calculation — roughly </a:t>
            </a:r>
            <a:r>
              <a:rPr lang="en-CA" b="1" dirty="0">
                <a:latin typeface="Arial" panose="020B0604020202020204" pitchFamily="34" charset="0"/>
                <a:cs typeface="Arial" panose="020B0604020202020204" pitchFamily="34" charset="0"/>
              </a:rPr>
              <a:t>two-thirds observer feedback and one-third self-perception</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overall line is the one we will use shortly in the </a:t>
            </a:r>
            <a:r>
              <a:rPr lang="en-CA" b="1" dirty="0">
                <a:latin typeface="Arial" panose="020B0604020202020204" pitchFamily="34" charset="0"/>
                <a:cs typeface="Arial" panose="020B0604020202020204" pitchFamily="34" charset="0"/>
              </a:rPr>
              <a:t>Team Mapping exercise</a:t>
            </a:r>
            <a:r>
              <a:rPr lang="en-CA"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19</a:t>
            </a:fld>
            <a:endParaRPr lang="en-US"/>
          </a:p>
        </p:txBody>
      </p:sp>
    </p:spTree>
    <p:extLst>
      <p:ext uri="{BB962C8B-B14F-4D97-AF65-F5344CB8AC3E}">
        <p14:creationId xmlns:p14="http://schemas.microsoft.com/office/powerpoint/2010/main" val="1305912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This page shows the </a:t>
            </a:r>
            <a:r>
              <a:rPr lang="en-CA" b="1" dirty="0">
                <a:latin typeface="Arial" panose="020B0604020202020204" pitchFamily="34" charset="0"/>
                <a:cs typeface="Arial" panose="020B0604020202020204" pitchFamily="34" charset="0"/>
              </a:rPr>
              <a:t>raw observer data</a:t>
            </a:r>
            <a:r>
              <a:rPr lang="en-CA" dirty="0">
                <a:latin typeface="Arial" panose="020B0604020202020204" pitchFamily="34" charset="0"/>
                <a:cs typeface="Arial" panose="020B0604020202020204" pitchFamily="34" charset="0"/>
              </a:rPr>
              <a:t> behind your report.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Observers were presented with a list of specific behaviors. For each behavior:</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An observer gave </a:t>
            </a:r>
            <a:r>
              <a:rPr lang="en-CA" b="1" dirty="0">
                <a:latin typeface="Arial" panose="020B0604020202020204" pitchFamily="34" charset="0"/>
                <a:cs typeface="Arial" panose="020B0604020202020204" pitchFamily="34" charset="0"/>
              </a:rPr>
              <a:t>1 point</a:t>
            </a:r>
            <a:r>
              <a:rPr lang="en-CA" dirty="0">
                <a:latin typeface="Arial" panose="020B0604020202020204" pitchFamily="34" charset="0"/>
                <a:cs typeface="Arial" panose="020B0604020202020204" pitchFamily="34" charset="0"/>
              </a:rPr>
              <a:t> if they saw that behavior.</a:t>
            </a:r>
          </a:p>
          <a:p>
            <a:pPr marL="171450" indent="-171450">
              <a:buFont typeface="Arial" panose="020B0604020202020204" pitchFamily="34" charset="0"/>
              <a:buChar char="•"/>
            </a:pPr>
            <a:r>
              <a:rPr lang="en-CA" b="1" dirty="0">
                <a:latin typeface="Arial" panose="020B0604020202020204" pitchFamily="34" charset="0"/>
                <a:cs typeface="Arial" panose="020B0604020202020204" pitchFamily="34" charset="0"/>
              </a:rPr>
              <a:t>2 points</a:t>
            </a:r>
            <a:r>
              <a:rPr lang="en-CA" dirty="0">
                <a:latin typeface="Arial" panose="020B0604020202020204" pitchFamily="34" charset="0"/>
                <a:cs typeface="Arial" panose="020B0604020202020204" pitchFamily="34" charset="0"/>
              </a:rPr>
              <a:t> if they saw that behavior very strongly or consistently.</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a:t>
            </a:r>
            <a:r>
              <a:rPr lang="en-CA" b="1" dirty="0">
                <a:latin typeface="Arial" panose="020B0604020202020204" pitchFamily="34" charset="0"/>
                <a:cs typeface="Arial" panose="020B0604020202020204" pitchFamily="34" charset="0"/>
              </a:rPr>
              <a:t>maximum possible score</a:t>
            </a:r>
            <a:r>
              <a:rPr lang="en-CA" dirty="0">
                <a:latin typeface="Arial" panose="020B0604020202020204" pitchFamily="34" charset="0"/>
                <a:cs typeface="Arial" panose="020B0604020202020204" pitchFamily="34" charset="0"/>
              </a:rPr>
              <a:t> for any Team Role is: </a:t>
            </a:r>
            <a:r>
              <a:rPr lang="en-CA" b="1" dirty="0">
                <a:latin typeface="Arial" panose="020B0604020202020204" pitchFamily="34" charset="0"/>
                <a:cs typeface="Arial" panose="020B0604020202020204" pitchFamily="34" charset="0"/>
              </a:rPr>
              <a:t>2 × the number of observers</a:t>
            </a:r>
            <a:r>
              <a:rPr lang="en-CA" dirty="0">
                <a:latin typeface="Arial" panose="020B0604020202020204" pitchFamily="34" charset="0"/>
                <a:cs typeface="Arial" panose="020B0604020202020204" pitchFamily="34" charset="0"/>
              </a:rPr>
              <a:t>.</a:t>
            </a:r>
          </a:p>
          <a:p>
            <a:pPr>
              <a:buFont typeface="Arial" panose="020B0604020202020204" pitchFamily="34" charset="0"/>
              <a:buNone/>
            </a:pPr>
            <a:r>
              <a:rPr lang="en-CA" dirty="0">
                <a:latin typeface="Arial" panose="020B0604020202020204" pitchFamily="34" charset="0"/>
                <a:cs typeface="Arial" panose="020B0604020202020204" pitchFamily="34" charset="0"/>
              </a:rPr>
              <a:t>For example, with 6 observers, the maximum score would be </a:t>
            </a:r>
            <a:r>
              <a:rPr lang="en-CA" b="1" dirty="0">
                <a:latin typeface="Arial" panose="020B0604020202020204" pitchFamily="34" charset="0"/>
                <a:cs typeface="Arial" panose="020B0604020202020204" pitchFamily="34" charset="0"/>
              </a:rPr>
              <a:t>12</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 helpful place to start is the </a:t>
            </a:r>
            <a:r>
              <a:rPr lang="en-CA" b="1" dirty="0">
                <a:latin typeface="Arial" panose="020B0604020202020204" pitchFamily="34" charset="0"/>
                <a:cs typeface="Arial" panose="020B0604020202020204" pitchFamily="34" charset="0"/>
              </a:rPr>
              <a:t>top five behaviors</a:t>
            </a:r>
            <a:r>
              <a:rPr lang="en-CA" dirty="0">
                <a:latin typeface="Arial" panose="020B0604020202020204" pitchFamily="34" charset="0"/>
                <a:cs typeface="Arial" panose="020B0604020202020204" pitchFamily="34" charset="0"/>
              </a:rPr>
              <a:t> listed.</a:t>
            </a:r>
          </a:p>
          <a:p>
            <a:pPr>
              <a:buFont typeface="Arial" panose="020B0604020202020204" pitchFamily="34" charset="0"/>
              <a:buNone/>
            </a:pPr>
            <a:r>
              <a:rPr lang="en-CA" dirty="0">
                <a:latin typeface="Arial" panose="020B0604020202020204" pitchFamily="34" charset="0"/>
                <a:cs typeface="Arial" panose="020B0604020202020204" pitchFamily="34" charset="0"/>
              </a:rPr>
              <a:t>You can think of these as part of your </a:t>
            </a:r>
            <a:r>
              <a:rPr lang="en-CA" b="1" dirty="0">
                <a:latin typeface="Arial" panose="020B0604020202020204" pitchFamily="34" charset="0"/>
                <a:cs typeface="Arial" panose="020B0604020202020204" pitchFamily="34" charset="0"/>
              </a:rPr>
              <a:t>personal brand</a:t>
            </a:r>
            <a:r>
              <a:rPr lang="en-CA" dirty="0">
                <a:latin typeface="Arial" panose="020B0604020202020204" pitchFamily="34" charset="0"/>
                <a:cs typeface="Arial" panose="020B0604020202020204" pitchFamily="34" charset="0"/>
              </a:rPr>
              <a:t> at work.</a:t>
            </a:r>
          </a:p>
          <a:p>
            <a:pPr>
              <a:buFont typeface="Arial" panose="020B0604020202020204" pitchFamily="34" charset="0"/>
              <a:buNone/>
            </a:pPr>
            <a:r>
              <a:rPr lang="en-CA" dirty="0">
                <a:latin typeface="Arial" panose="020B0604020202020204" pitchFamily="34" charset="0"/>
                <a:cs typeface="Arial" panose="020B0604020202020204" pitchFamily="34" charset="0"/>
              </a:rPr>
              <a:t>These are the behaviors others most consistently experience from you.</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Also look at the </a:t>
            </a:r>
            <a:r>
              <a:rPr lang="en-CA" b="1" dirty="0">
                <a:latin typeface="Arial" panose="020B0604020202020204" pitchFamily="34" charset="0"/>
                <a:cs typeface="Arial" panose="020B0604020202020204" pitchFamily="34" charset="0"/>
              </a:rPr>
              <a:t>highest weakness behavior:</a:t>
            </a:r>
          </a:p>
          <a:p>
            <a:pPr>
              <a:buFont typeface="Arial" panose="020B0604020202020204" pitchFamily="34" charset="0"/>
              <a:buNone/>
            </a:pPr>
            <a:endParaRPr lang="en-CA"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These are shown in </a:t>
            </a:r>
            <a:r>
              <a:rPr lang="en-CA" i="1" dirty="0">
                <a:latin typeface="Arial" panose="020B0604020202020204" pitchFamily="34" charset="0"/>
                <a:cs typeface="Arial" panose="020B0604020202020204" pitchFamily="34" charset="0"/>
              </a:rPr>
              <a:t>italics</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They often indicate where impact might be mixed or situational.</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At the bottom of the list: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 score of </a:t>
            </a:r>
            <a:r>
              <a:rPr lang="en-CA" b="1" dirty="0">
                <a:latin typeface="Arial" panose="020B0604020202020204" pitchFamily="34" charset="0"/>
                <a:cs typeface="Arial" panose="020B0604020202020204" pitchFamily="34" charset="0"/>
              </a:rPr>
              <a:t>0</a:t>
            </a:r>
            <a:r>
              <a:rPr lang="en-CA" dirty="0">
                <a:latin typeface="Arial" panose="020B0604020202020204" pitchFamily="34" charset="0"/>
                <a:cs typeface="Arial" panose="020B0604020202020204" pitchFamily="34" charset="0"/>
              </a:rPr>
              <a:t> means no observer saw that behavior in you.</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Scores of </a:t>
            </a:r>
            <a:r>
              <a:rPr lang="en-CA" b="1" dirty="0">
                <a:latin typeface="Arial" panose="020B0604020202020204" pitchFamily="34" charset="0"/>
                <a:cs typeface="Arial" panose="020B0604020202020204" pitchFamily="34" charset="0"/>
              </a:rPr>
              <a:t>1</a:t>
            </a:r>
            <a:r>
              <a:rPr lang="en-CA" dirty="0">
                <a:latin typeface="Arial" panose="020B0604020202020204" pitchFamily="34" charset="0"/>
                <a:cs typeface="Arial" panose="020B0604020202020204" pitchFamily="34" charset="0"/>
              </a:rPr>
              <a:t> are often best treated as </a:t>
            </a:r>
            <a:r>
              <a:rPr lang="en-CA" b="1" dirty="0">
                <a:latin typeface="Arial" panose="020B0604020202020204" pitchFamily="34" charset="0"/>
                <a:cs typeface="Arial" panose="020B0604020202020204" pitchFamily="34" charset="0"/>
              </a:rPr>
              <a:t>noise in the data</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One isolated observation is rarely meaningful on its own.</a:t>
            </a:r>
          </a:p>
          <a:p>
            <a:pPr marL="1143000" lvl="2" indent="-22860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page can be a powerful starting point for </a:t>
            </a:r>
            <a:r>
              <a:rPr lang="en-CA" b="1" dirty="0">
                <a:latin typeface="Arial" panose="020B0604020202020204" pitchFamily="34" charset="0"/>
                <a:cs typeface="Arial" panose="020B0604020202020204" pitchFamily="34" charset="0"/>
              </a:rPr>
              <a:t>follow-up conversations</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Asking trusted colleagues how specific behaviors help or hinder the team.</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Using feedback to make small, targeted adjustments.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20</a:t>
            </a:fld>
            <a:endParaRPr lang="en-US"/>
          </a:p>
        </p:txBody>
      </p:sp>
    </p:spTree>
    <p:extLst>
      <p:ext uri="{BB962C8B-B14F-4D97-AF65-F5344CB8AC3E}">
        <p14:creationId xmlns:p14="http://schemas.microsoft.com/office/powerpoint/2010/main" val="2479991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Up to now, we’ve been focused on </a:t>
            </a:r>
            <a:r>
              <a:rPr lang="en-CA" b="1" dirty="0">
                <a:latin typeface="Arial" panose="020B0604020202020204" pitchFamily="34" charset="0"/>
                <a:cs typeface="Arial" panose="020B0604020202020204" pitchFamily="34" charset="0"/>
              </a:rPr>
              <a:t>individual insight: u</a:t>
            </a:r>
            <a:r>
              <a:rPr lang="en-CA" dirty="0">
                <a:latin typeface="Arial" panose="020B0604020202020204" pitchFamily="34" charset="0"/>
                <a:cs typeface="Arial" panose="020B0604020202020204" pitchFamily="34" charset="0"/>
              </a:rPr>
              <a:t>nderstanding personal strengths, preferences, and impact.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real power of Belbin comes when we </a:t>
            </a:r>
            <a:r>
              <a:rPr lang="en-CA" b="1" dirty="0">
                <a:latin typeface="Arial" panose="020B0604020202020204" pitchFamily="34" charset="0"/>
                <a:cs typeface="Arial" panose="020B0604020202020204" pitchFamily="34" charset="0"/>
              </a:rPr>
              <a:t>step back and look at the team as a system</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Teams are made up of individuals:</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Each with a different mix of Team Role strengths and weaknesses.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What matters is </a:t>
            </a:r>
            <a:r>
              <a:rPr lang="en-CA" b="1" dirty="0">
                <a:latin typeface="Arial" panose="020B0604020202020204" pitchFamily="34" charset="0"/>
                <a:cs typeface="Arial" panose="020B0604020202020204" pitchFamily="34" charset="0"/>
              </a:rPr>
              <a:t>how those contributions combine</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This is where we use </a:t>
            </a:r>
            <a:r>
              <a:rPr lang="en-CA" b="1" dirty="0">
                <a:latin typeface="Arial" panose="020B0604020202020204" pitchFamily="34" charset="0"/>
                <a:cs typeface="Arial" panose="020B0604020202020204" pitchFamily="34" charset="0"/>
              </a:rPr>
              <a:t>Team Collaboration Mapping (TCM):</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TCM helps make the </a:t>
            </a:r>
            <a:r>
              <a:rPr lang="en-CA" b="1" dirty="0">
                <a:latin typeface="Arial" panose="020B0604020202020204" pitchFamily="34" charset="0"/>
                <a:cs typeface="Arial" panose="020B0604020202020204" pitchFamily="34" charset="0"/>
              </a:rPr>
              <a:t>collective pattern of contribution visible</a:t>
            </a:r>
            <a:r>
              <a:rPr lang="en-CA"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It shows where the team is strong, where there may be gaps, and where roles may be over- or under-represented.</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purpose of TCM is not diagnosis for its own sake.</a:t>
            </a:r>
          </a:p>
          <a:p>
            <a:pPr>
              <a:buFont typeface="Arial" panose="020B0604020202020204" pitchFamily="34" charset="0"/>
              <a:buNone/>
            </a:pPr>
            <a:r>
              <a:rPr lang="en-CA" dirty="0">
                <a:latin typeface="Arial" panose="020B0604020202020204" pitchFamily="34" charset="0"/>
                <a:cs typeface="Arial" panose="020B0604020202020204" pitchFamily="34" charset="0"/>
              </a:rPr>
              <a:t>It’s to support better collaboration, clearer expectations, and more effective ways of working together.</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We’ll use the </a:t>
            </a:r>
            <a:r>
              <a:rPr lang="en-CA" b="1" dirty="0">
                <a:latin typeface="Arial" panose="020B0604020202020204" pitchFamily="34" charset="0"/>
                <a:cs typeface="Arial" panose="020B0604020202020204" pitchFamily="34" charset="0"/>
              </a:rPr>
              <a:t>overall Team Role composition</a:t>
            </a:r>
            <a:r>
              <a:rPr lang="en-CA" dirty="0">
                <a:latin typeface="Arial" panose="020B0604020202020204" pitchFamily="34" charset="0"/>
                <a:cs typeface="Arial" panose="020B0604020202020204" pitchFamily="34" charset="0"/>
              </a:rPr>
              <a:t> from each individual’s report as the input for this exercise.</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Facilitator tips </a:t>
            </a:r>
          </a:p>
          <a:p>
            <a:pPr>
              <a:buFont typeface="Arial" panose="020B0604020202020204" pitchFamily="34" charset="0"/>
              <a:buNone/>
            </a:pPr>
            <a:r>
              <a:rPr lang="en-CA" dirty="0">
                <a:latin typeface="Arial" panose="020B0604020202020204" pitchFamily="34" charset="0"/>
                <a:cs typeface="Arial" panose="020B0604020202020204" pitchFamily="34" charset="0"/>
              </a:rPr>
              <a:t>This is often a mental shift for participants.</a:t>
            </a:r>
          </a:p>
          <a:p>
            <a:pPr>
              <a:buFont typeface="Arial" panose="020B0604020202020204" pitchFamily="34" charset="0"/>
              <a:buNone/>
            </a:pPr>
            <a:r>
              <a:rPr lang="en-CA" dirty="0">
                <a:latin typeface="Arial" panose="020B0604020202020204" pitchFamily="34" charset="0"/>
                <a:cs typeface="Arial" panose="020B0604020202020204" pitchFamily="34" charset="0"/>
              </a:rPr>
              <a:t>Reinforce that the focus is now on the </a:t>
            </a:r>
            <a:r>
              <a:rPr lang="en-CA" b="1" dirty="0">
                <a:latin typeface="Arial" panose="020B0604020202020204" pitchFamily="34" charset="0"/>
                <a:cs typeface="Arial" panose="020B0604020202020204" pitchFamily="34" charset="0"/>
              </a:rPr>
              <a:t>team</a:t>
            </a:r>
            <a:r>
              <a:rPr lang="en-CA" dirty="0">
                <a:latin typeface="Arial" panose="020B0604020202020204" pitchFamily="34" charset="0"/>
                <a:cs typeface="Arial" panose="020B0604020202020204" pitchFamily="34" charset="0"/>
              </a:rPr>
              <a:t>, not individuals.</a:t>
            </a:r>
          </a:p>
          <a:p>
            <a:pPr>
              <a:buFont typeface="Arial" panose="020B0604020202020204" pitchFamily="34" charset="0"/>
              <a:buNone/>
            </a:pPr>
            <a:r>
              <a:rPr lang="en-CA" dirty="0">
                <a:latin typeface="Arial" panose="020B0604020202020204" pitchFamily="34" charset="0"/>
                <a:cs typeface="Arial" panose="020B0604020202020204" pitchFamily="34" charset="0"/>
              </a:rPr>
              <a:t>If the group asks, “What does a good map look like?” respond with: “it depends on the work the team is trying to do.”</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1430695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4081-65BB-CD7F-0A27-80BAF4247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F8769-3150-D53A-37E3-0601870EC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E7FF5-3CC4-9911-BE55-787BDC4108A8}"/>
              </a:ext>
            </a:extLst>
          </p:cNvPr>
          <p:cNvSpPr>
            <a:spLocks noGrp="1"/>
          </p:cNvSpPr>
          <p:nvPr>
            <p:ph type="body" idx="1"/>
          </p:nvPr>
        </p:nvSpPr>
        <p:spPr/>
        <p:txBody>
          <a:bodyPr/>
          <a:lstStyle/>
          <a:p>
            <a:r>
              <a:rPr lang="en-CA" dirty="0">
                <a:latin typeface="Arial" panose="020B0604020202020204" pitchFamily="34" charset="0"/>
                <a:cs typeface="Arial" panose="020B0604020202020204" pitchFamily="34" charset="0"/>
              </a:rPr>
              <a:t>Remember, every team is made up of </a:t>
            </a:r>
            <a:r>
              <a:rPr lang="en-CA" b="1" dirty="0">
                <a:latin typeface="Arial" panose="020B0604020202020204" pitchFamily="34" charset="0"/>
                <a:cs typeface="Arial" panose="020B0604020202020204" pitchFamily="34" charset="0"/>
              </a:rPr>
              <a:t>individuals</a:t>
            </a:r>
            <a:r>
              <a:rPr lang="en-CA" dirty="0">
                <a:latin typeface="Arial" panose="020B0604020202020204" pitchFamily="34" charset="0"/>
                <a:cs typeface="Arial" panose="020B0604020202020204" pitchFamily="34" charset="0"/>
              </a:rPr>
              <a:t>, each with their own mix of:</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Team Role strengths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Manageable roles</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Least preferred roles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When individuals come together, their contributions </a:t>
            </a:r>
            <a:r>
              <a:rPr lang="en-CA" b="1" dirty="0">
                <a:latin typeface="Arial" panose="020B0604020202020204" pitchFamily="34" charset="0"/>
                <a:cs typeface="Arial" panose="020B0604020202020204" pitchFamily="34" charset="0"/>
              </a:rPr>
              <a:t>interact:</a:t>
            </a:r>
          </a:p>
          <a:p>
            <a:endParaRPr lang="en-CA"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Some roles may be reinforced.</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Others may be missing or underrepresented.</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Some may be overused without support.</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Team effectiveness is not about everyone being good at everything, or everyone having the same strengths.</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It’s about:</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Understanding what the team has available.</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Being intentional about how those contributions are used.</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Team Collaboration Mapping helps us move from: “who am I?” to “what does this team need to succeed?”</a:t>
            </a:r>
          </a:p>
          <a:p>
            <a:pPr marL="457200" lvl="1" indent="0">
              <a:buFont typeface="Arial" panose="020B0604020202020204" pitchFamily="34" charset="0"/>
              <a:buNone/>
            </a:pPr>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7B638CF-73FD-A1C5-C047-F86D2B45F3AA}"/>
              </a:ext>
            </a:extLst>
          </p:cNvPr>
          <p:cNvSpPr>
            <a:spLocks noGrp="1"/>
          </p:cNvSpPr>
          <p:nvPr>
            <p:ph type="sldNum" sz="quarter" idx="5"/>
          </p:nvPr>
        </p:nvSpPr>
        <p:spPr/>
        <p:txBody>
          <a:bodyPr/>
          <a:lstStyle/>
          <a:p>
            <a:fld id="{BBDDB35D-6949-7840-BF1C-20A67AC44B42}" type="slidenum">
              <a:rPr lang="en-US" smtClean="0"/>
              <a:t>22</a:t>
            </a:fld>
            <a:endParaRPr lang="en-US"/>
          </a:p>
        </p:txBody>
      </p:sp>
    </p:spTree>
    <p:extLst>
      <p:ext uri="{BB962C8B-B14F-4D97-AF65-F5344CB8AC3E}">
        <p14:creationId xmlns:p14="http://schemas.microsoft.com/office/powerpoint/2010/main" val="3447108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Let’s come together to create our Team Map by gathering our “Overall Team Role Composition” from our individual reports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Facilitator tips</a:t>
            </a:r>
          </a:p>
          <a:p>
            <a:r>
              <a:rPr lang="en-US" b="0" dirty="0">
                <a:latin typeface="Arial" panose="020B0604020202020204" pitchFamily="34" charset="0"/>
                <a:cs typeface="Arial" panose="020B0604020202020204" pitchFamily="34" charset="0"/>
              </a:rPr>
              <a:t>Have this chart already created up in the room on a white board</a:t>
            </a:r>
          </a:p>
          <a:p>
            <a:r>
              <a:rPr lang="en-US" b="0" dirty="0">
                <a:latin typeface="Arial" panose="020B0604020202020204" pitchFamily="34" charset="0"/>
                <a:cs typeface="Arial" panose="020B0604020202020204" pitchFamily="34" charset="0"/>
              </a:rPr>
              <a:t>Everything should be filled in EXCEPT the numbers as participants will vocalize this themselves one by one</a:t>
            </a:r>
          </a:p>
          <a:p>
            <a:r>
              <a:rPr lang="en-US" b="0" dirty="0">
                <a:latin typeface="Arial" panose="020B0604020202020204" pitchFamily="34" charset="0"/>
                <a:cs typeface="Arial" panose="020B0604020202020204" pitchFamily="34" charset="0"/>
              </a:rPr>
              <a:t>I.e. Mike will advise his #1 role is RI and put a green there in his column, #2 TW, #3 CO</a:t>
            </a:r>
          </a:p>
          <a:p>
            <a:r>
              <a:rPr lang="en-US" b="0" dirty="0">
                <a:latin typeface="Arial" panose="020B0604020202020204" pitchFamily="34" charset="0"/>
                <a:cs typeface="Arial" panose="020B0604020202020204" pitchFamily="34" charset="0"/>
              </a:rPr>
              <a:t>He will then do his bottom three roles (ME, IMP, CF) in red as 7, 8 and 9</a:t>
            </a:r>
          </a:p>
        </p:txBody>
      </p:sp>
      <p:sp>
        <p:nvSpPr>
          <p:cNvPr id="4" name="Slide Number Placeholder 3"/>
          <p:cNvSpPr>
            <a:spLocks noGrp="1"/>
          </p:cNvSpPr>
          <p:nvPr>
            <p:ph type="sldNum" sz="quarter" idx="5"/>
          </p:nvPr>
        </p:nvSpPr>
        <p:spPr/>
        <p:txBody>
          <a:bodyPr/>
          <a:lstStyle/>
          <a:p>
            <a:fld id="{BBDDB35D-6949-7840-BF1C-20A67AC44B42}" type="slidenum">
              <a:rPr lang="en-US" smtClean="0"/>
              <a:t>23</a:t>
            </a:fld>
            <a:endParaRPr lang="en-US"/>
          </a:p>
        </p:txBody>
      </p:sp>
    </p:spTree>
    <p:extLst>
      <p:ext uri="{BB962C8B-B14F-4D97-AF65-F5344CB8AC3E}">
        <p14:creationId xmlns:p14="http://schemas.microsoft.com/office/powerpoint/2010/main" val="2957184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CA" dirty="0">
                <a:latin typeface="Arial" panose="020B0604020202020204" pitchFamily="34" charset="0"/>
                <a:cs typeface="Arial" panose="020B0604020202020204" pitchFamily="34" charset="0"/>
              </a:rPr>
              <a:t>Now that the Team Collaboration Map is complete, we’re going to look at it through </a:t>
            </a:r>
            <a:r>
              <a:rPr lang="en-CA" b="1" dirty="0">
                <a:latin typeface="Arial" panose="020B0604020202020204" pitchFamily="34" charset="0"/>
                <a:cs typeface="Arial" panose="020B0604020202020204" pitchFamily="34" charset="0"/>
              </a:rPr>
              <a:t>one simple lens at a time</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Step 1 is to step back and look at the map by </a:t>
            </a:r>
            <a:r>
              <a:rPr lang="en-CA" b="1" dirty="0">
                <a:latin typeface="Arial" panose="020B0604020202020204" pitchFamily="34" charset="0"/>
                <a:cs typeface="Arial" panose="020B0604020202020204" pitchFamily="34" charset="0"/>
              </a:rPr>
              <a:t>role category</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Thinking</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Action</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dirty="0">
                <a:latin typeface="Arial" panose="020B0604020202020204" pitchFamily="34" charset="0"/>
                <a:cs typeface="Arial" panose="020B0604020202020204" pitchFamily="34" charset="0"/>
              </a:rPr>
              <a:t>People</a:t>
            </a:r>
          </a:p>
          <a:p>
            <a:pPr>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Start by identifying where the team’s </a:t>
            </a:r>
            <a:r>
              <a:rPr lang="en-CA" b="1" dirty="0">
                <a:latin typeface="Arial" panose="020B0604020202020204" pitchFamily="34" charset="0"/>
                <a:cs typeface="Arial" panose="020B0604020202020204" pitchFamily="34" charset="0"/>
              </a:rPr>
              <a:t>strongest contributions</a:t>
            </a:r>
            <a:r>
              <a:rPr lang="en-CA" dirty="0">
                <a:latin typeface="Arial" panose="020B0604020202020204" pitchFamily="34" charset="0"/>
                <a:cs typeface="Arial" panose="020B0604020202020204" pitchFamily="34" charset="0"/>
              </a:rPr>
              <a:t> sit: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Look at the </a:t>
            </a:r>
            <a:r>
              <a:rPr lang="en-CA" b="1" dirty="0">
                <a:latin typeface="Arial" panose="020B0604020202020204" pitchFamily="34" charset="0"/>
                <a:cs typeface="Arial" panose="020B0604020202020204" pitchFamily="34" charset="0"/>
              </a:rPr>
              <a:t>top three roles</a:t>
            </a:r>
            <a:r>
              <a:rPr lang="en-CA" dirty="0">
                <a:latin typeface="Arial" panose="020B0604020202020204" pitchFamily="34" charset="0"/>
                <a:cs typeface="Arial" panose="020B0604020202020204" pitchFamily="34" charset="0"/>
              </a:rPr>
              <a:t> across the team.</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Notice which category they fall into.</a:t>
            </a:r>
          </a:p>
          <a:p>
            <a:pPr marL="285750" lvl="0"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CA" dirty="0">
                <a:latin typeface="Arial" panose="020B0604020202020204" pitchFamily="34" charset="0"/>
                <a:cs typeface="Arial" panose="020B0604020202020204" pitchFamily="34" charset="0"/>
              </a:rPr>
              <a:t>Ask the group:</a:t>
            </a:r>
          </a:p>
          <a:p>
            <a:pPr marL="0" lvl="0" indent="0">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Do we see a </a:t>
            </a:r>
            <a:r>
              <a:rPr lang="en-CA" b="1" dirty="0">
                <a:latin typeface="Arial" panose="020B0604020202020204" pitchFamily="34" charset="0"/>
                <a:cs typeface="Arial" panose="020B0604020202020204" pitchFamily="34" charset="0"/>
              </a:rPr>
              <a:t>balance</a:t>
            </a:r>
            <a:r>
              <a:rPr lang="en-CA" dirty="0">
                <a:latin typeface="Arial" panose="020B0604020202020204" pitchFamily="34" charset="0"/>
                <a:cs typeface="Arial" panose="020B0604020202020204" pitchFamily="34" charset="0"/>
              </a:rPr>
              <a:t> across Thinking, Action, and People?</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Or do we see a </a:t>
            </a:r>
            <a:r>
              <a:rPr lang="en-CA" b="1" dirty="0">
                <a:latin typeface="Arial" panose="020B0604020202020204" pitchFamily="34" charset="0"/>
                <a:cs typeface="Arial" panose="020B0604020202020204" pitchFamily="34" charset="0"/>
              </a:rPr>
              <a:t>cluster</a:t>
            </a:r>
            <a:r>
              <a:rPr lang="en-CA" dirty="0">
                <a:latin typeface="Arial" panose="020B0604020202020204" pitchFamily="34" charset="0"/>
                <a:cs typeface="Arial" panose="020B0604020202020204" pitchFamily="34" charset="0"/>
              </a:rPr>
              <a:t> of top roles in one or two categories?</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There is no right or wrong pattern. What matters is what this pattern means for </a:t>
            </a:r>
            <a:r>
              <a:rPr lang="en-CA" b="1" dirty="0">
                <a:latin typeface="Arial" panose="020B0604020202020204" pitchFamily="34" charset="0"/>
                <a:cs typeface="Arial" panose="020B0604020202020204" pitchFamily="34" charset="0"/>
              </a:rPr>
              <a:t>how the team currently works</a:t>
            </a:r>
            <a:r>
              <a:rPr lang="en-CA"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Use this view to reflect on:</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How ideas are generated and evaluated.</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How decisions are made and executed.</a:t>
            </a: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How relationships and collaboration are managed.</a:t>
            </a:r>
          </a:p>
          <a:p>
            <a:pPr marL="285750" lvl="0"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CA" dirty="0">
                <a:latin typeface="Arial" panose="020B0604020202020204" pitchFamily="34" charset="0"/>
                <a:cs typeface="Arial" panose="020B0604020202020204" pitchFamily="34" charset="0"/>
              </a:rPr>
              <a:t>Are there immediate gaps that are noticed? Areas of strength?</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24</a:t>
            </a:fld>
            <a:endParaRPr lang="en-US"/>
          </a:p>
        </p:txBody>
      </p:sp>
    </p:spTree>
    <p:extLst>
      <p:ext uri="{BB962C8B-B14F-4D97-AF65-F5344CB8AC3E}">
        <p14:creationId xmlns:p14="http://schemas.microsoft.com/office/powerpoint/2010/main" val="611100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This chart is the tool we’ll use to make the Team Map actionable.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We’re not analyzing everything at once.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We’ll use this chart to translate patterns on the Team Map into practical adjustments.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first thing we’ll be looking for are:</a:t>
            </a:r>
          </a:p>
          <a:p>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Surpluses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Voids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Scarce resources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(We’ll talk about what each of these means next.)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Once we’ve identified those patterns, we’ll explore: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What behaviors we currently see as a result.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What behaviors we might want to adjust, dial up, or dial back.</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Finally, we’ll capture a few simple ground rules. These are shared agreements about how the team will work differently. They’re practical, not permanent.</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If there is not a surplus void or scarce resource we can skip the team role.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25</a:t>
            </a:fld>
            <a:endParaRPr lang="en-US"/>
          </a:p>
        </p:txBody>
      </p:sp>
    </p:spTree>
    <p:extLst>
      <p:ext uri="{BB962C8B-B14F-4D97-AF65-F5344CB8AC3E}">
        <p14:creationId xmlns:p14="http://schemas.microsoft.com/office/powerpoint/2010/main" val="2822640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of the three definitions.</a:t>
            </a:r>
          </a:p>
        </p:txBody>
      </p:sp>
      <p:sp>
        <p:nvSpPr>
          <p:cNvPr id="4" name="Slide Number Placeholder 3"/>
          <p:cNvSpPr>
            <a:spLocks noGrp="1"/>
          </p:cNvSpPr>
          <p:nvPr>
            <p:ph type="sldNum" sz="quarter" idx="5"/>
          </p:nvPr>
        </p:nvSpPr>
        <p:spPr/>
        <p:txBody>
          <a:bodyPr/>
          <a:lstStyle/>
          <a:p>
            <a:fld id="{BBDDB35D-6949-7840-BF1C-20A67AC44B42}" type="slidenum">
              <a:rPr lang="en-US" smtClean="0"/>
              <a:t>26</a:t>
            </a:fld>
            <a:endParaRPr lang="en-US"/>
          </a:p>
        </p:txBody>
      </p:sp>
    </p:spTree>
    <p:extLst>
      <p:ext uri="{BB962C8B-B14F-4D97-AF65-F5344CB8AC3E}">
        <p14:creationId xmlns:p14="http://schemas.microsoft.com/office/powerpoint/2010/main" val="3160162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Identify the voids, surpluses or scarce resources. </a:t>
            </a:r>
          </a:p>
        </p:txBody>
      </p:sp>
      <p:sp>
        <p:nvSpPr>
          <p:cNvPr id="4" name="Slide Number Placeholder 3"/>
          <p:cNvSpPr>
            <a:spLocks noGrp="1"/>
          </p:cNvSpPr>
          <p:nvPr>
            <p:ph type="sldNum" sz="quarter" idx="5"/>
          </p:nvPr>
        </p:nvSpPr>
        <p:spPr/>
        <p:txBody>
          <a:bodyPr/>
          <a:lstStyle/>
          <a:p>
            <a:fld id="{BBDDB35D-6949-7840-BF1C-20A67AC44B42}" type="slidenum">
              <a:rPr lang="en-US" smtClean="0"/>
              <a:t>27</a:t>
            </a:fld>
            <a:endParaRPr lang="en-US"/>
          </a:p>
        </p:txBody>
      </p:sp>
    </p:spTree>
    <p:extLst>
      <p:ext uri="{BB962C8B-B14F-4D97-AF65-F5344CB8AC3E}">
        <p14:creationId xmlns:p14="http://schemas.microsoft.com/office/powerpoint/2010/main" val="3613440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Chart the voids, surpluses or scarce resources.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28</a:t>
            </a:fld>
            <a:endParaRPr lang="en-US"/>
          </a:p>
        </p:txBody>
      </p:sp>
    </p:spTree>
    <p:extLst>
      <p:ext uri="{BB962C8B-B14F-4D97-AF65-F5344CB8AC3E}">
        <p14:creationId xmlns:p14="http://schemas.microsoft.com/office/powerpoint/2010/main" val="3130824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Document real world behaviors.</a:t>
            </a:r>
          </a:p>
        </p:txBody>
      </p:sp>
      <p:sp>
        <p:nvSpPr>
          <p:cNvPr id="4" name="Slide Number Placeholder 3"/>
          <p:cNvSpPr>
            <a:spLocks noGrp="1"/>
          </p:cNvSpPr>
          <p:nvPr>
            <p:ph type="sldNum" sz="quarter" idx="5"/>
          </p:nvPr>
        </p:nvSpPr>
        <p:spPr/>
        <p:txBody>
          <a:bodyPr/>
          <a:lstStyle/>
          <a:p>
            <a:fld id="{BBDDB35D-6949-7840-BF1C-20A67AC44B42}" type="slidenum">
              <a:rPr lang="en-US" smtClean="0"/>
              <a:t>29</a:t>
            </a:fld>
            <a:endParaRPr lang="en-US"/>
          </a:p>
        </p:txBody>
      </p:sp>
    </p:spTree>
    <p:extLst>
      <p:ext uri="{BB962C8B-B14F-4D97-AF65-F5344CB8AC3E}">
        <p14:creationId xmlns:p14="http://schemas.microsoft.com/office/powerpoint/2010/main" val="2379360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DB35D-6949-7840-BF1C-20A67AC44B42}" type="slidenum">
              <a:rPr lang="en-US" smtClean="0"/>
              <a:t>30</a:t>
            </a:fld>
            <a:endParaRPr lang="en-US"/>
          </a:p>
        </p:txBody>
      </p:sp>
    </p:spTree>
    <p:extLst>
      <p:ext uri="{BB962C8B-B14F-4D97-AF65-F5344CB8AC3E}">
        <p14:creationId xmlns:p14="http://schemas.microsoft.com/office/powerpoint/2010/main" val="4151831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Create surplus ground rules.</a:t>
            </a:r>
          </a:p>
        </p:txBody>
      </p:sp>
      <p:sp>
        <p:nvSpPr>
          <p:cNvPr id="4" name="Slide Number Placeholder 3"/>
          <p:cNvSpPr>
            <a:spLocks noGrp="1"/>
          </p:cNvSpPr>
          <p:nvPr>
            <p:ph type="sldNum" sz="quarter" idx="5"/>
          </p:nvPr>
        </p:nvSpPr>
        <p:spPr/>
        <p:txBody>
          <a:bodyPr/>
          <a:lstStyle/>
          <a:p>
            <a:fld id="{BBDDB35D-6949-7840-BF1C-20A67AC44B42}" type="slidenum">
              <a:rPr lang="en-US" smtClean="0"/>
              <a:t>31</a:t>
            </a:fld>
            <a:endParaRPr lang="en-US"/>
          </a:p>
        </p:txBody>
      </p:sp>
    </p:spTree>
    <p:extLst>
      <p:ext uri="{BB962C8B-B14F-4D97-AF65-F5344CB8AC3E}">
        <p14:creationId xmlns:p14="http://schemas.microsoft.com/office/powerpoint/2010/main" val="4838557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Create void ground rules.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32</a:t>
            </a:fld>
            <a:endParaRPr lang="en-US"/>
          </a:p>
        </p:txBody>
      </p:sp>
    </p:spTree>
    <p:extLst>
      <p:ext uri="{BB962C8B-B14F-4D97-AF65-F5344CB8AC3E}">
        <p14:creationId xmlns:p14="http://schemas.microsoft.com/office/powerpoint/2010/main" val="2749268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Create scarce resource ground rules.</a:t>
            </a:r>
          </a:p>
        </p:txBody>
      </p:sp>
      <p:sp>
        <p:nvSpPr>
          <p:cNvPr id="4" name="Slide Number Placeholder 3"/>
          <p:cNvSpPr>
            <a:spLocks noGrp="1"/>
          </p:cNvSpPr>
          <p:nvPr>
            <p:ph type="sldNum" sz="quarter" idx="5"/>
          </p:nvPr>
        </p:nvSpPr>
        <p:spPr/>
        <p:txBody>
          <a:bodyPr/>
          <a:lstStyle/>
          <a:p>
            <a:fld id="{BBDDB35D-6949-7840-BF1C-20A67AC44B42}" type="slidenum">
              <a:rPr lang="en-US" smtClean="0"/>
              <a:t>33</a:t>
            </a:fld>
            <a:endParaRPr lang="en-US"/>
          </a:p>
        </p:txBody>
      </p:sp>
    </p:spTree>
    <p:extLst>
      <p:ext uri="{BB962C8B-B14F-4D97-AF65-F5344CB8AC3E}">
        <p14:creationId xmlns:p14="http://schemas.microsoft.com/office/powerpoint/2010/main" val="30177041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Example.</a:t>
            </a:r>
          </a:p>
        </p:txBody>
      </p:sp>
      <p:sp>
        <p:nvSpPr>
          <p:cNvPr id="4" name="Slide Number Placeholder 3"/>
          <p:cNvSpPr>
            <a:spLocks noGrp="1"/>
          </p:cNvSpPr>
          <p:nvPr>
            <p:ph type="sldNum" sz="quarter" idx="5"/>
          </p:nvPr>
        </p:nvSpPr>
        <p:spPr/>
        <p:txBody>
          <a:bodyPr/>
          <a:lstStyle/>
          <a:p>
            <a:fld id="{BBDDB35D-6949-7840-BF1C-20A67AC44B42}" type="slidenum">
              <a:rPr lang="en-US" smtClean="0"/>
              <a:t>34</a:t>
            </a:fld>
            <a:endParaRPr lang="en-US"/>
          </a:p>
        </p:txBody>
      </p:sp>
    </p:spTree>
    <p:extLst>
      <p:ext uri="{BB962C8B-B14F-4D97-AF65-F5344CB8AC3E}">
        <p14:creationId xmlns:p14="http://schemas.microsoft.com/office/powerpoint/2010/main" val="3346084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Implement ground rules.</a:t>
            </a:r>
          </a:p>
          <a:p>
            <a:endParaRPr lang="en-US" b="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Reinforce: How to Use This Going Forward</a:t>
            </a:r>
          </a:p>
          <a:p>
            <a:endParaRPr lang="en-CA" b="1"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Belbin works best when it’s </a:t>
            </a:r>
            <a:r>
              <a:rPr lang="en-CA" b="1" dirty="0">
                <a:latin typeface="Arial" panose="020B0604020202020204" pitchFamily="34" charset="0"/>
                <a:cs typeface="Arial" panose="020B0604020202020204" pitchFamily="34" charset="0"/>
              </a:rPr>
              <a:t>used regularly, not stored away</a:t>
            </a:r>
            <a:r>
              <a:rPr lang="en-CA" dirty="0">
                <a:latin typeface="Arial" panose="020B0604020202020204" pitchFamily="34" charset="0"/>
                <a:cs typeface="Arial" panose="020B0604020202020204" pitchFamily="34" charset="0"/>
              </a:rPr>
              <a: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Simple ways teams often use it:</a:t>
            </a:r>
          </a:p>
          <a:p>
            <a:pPr>
              <a:buFont typeface="Arial" panose="020B0604020202020204" pitchFamily="34" charset="0"/>
              <a:buNone/>
            </a:pP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Referencing roles during </a:t>
            </a:r>
            <a:r>
              <a:rPr lang="en-CA" b="1" dirty="0">
                <a:latin typeface="Arial" panose="020B0604020202020204" pitchFamily="34" charset="0"/>
                <a:cs typeface="Arial" panose="020B0604020202020204" pitchFamily="34" charset="0"/>
              </a:rPr>
              <a:t>project kickoffs</a:t>
            </a:r>
            <a:br>
              <a:rPr lang="en-CA" dirty="0">
                <a:latin typeface="Arial" panose="020B0604020202020204" pitchFamily="34" charset="0"/>
                <a:cs typeface="Arial" panose="020B0604020202020204" pitchFamily="34" charset="0"/>
              </a:rPr>
            </a:br>
            <a:r>
              <a:rPr lang="en-CA" i="1" dirty="0">
                <a:latin typeface="Arial" panose="020B0604020202020204" pitchFamily="34" charset="0"/>
                <a:cs typeface="Arial" panose="020B0604020202020204" pitchFamily="34" charset="0"/>
              </a:rPr>
              <a:t>“What roles do we need most for this phase of work?”</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Using the Team Map when </a:t>
            </a:r>
            <a:r>
              <a:rPr lang="en-CA" b="1" dirty="0">
                <a:latin typeface="Arial" panose="020B0604020202020204" pitchFamily="34" charset="0"/>
                <a:cs typeface="Arial" panose="020B0604020202020204" pitchFamily="34" charset="0"/>
              </a:rPr>
              <a:t>roles or responsibilities shift</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Checking balance during </a:t>
            </a:r>
            <a:r>
              <a:rPr lang="en-CA" b="1" dirty="0">
                <a:latin typeface="Arial" panose="020B0604020202020204" pitchFamily="34" charset="0"/>
                <a:cs typeface="Arial" panose="020B0604020202020204" pitchFamily="34" charset="0"/>
              </a:rPr>
              <a:t>planning or problem-solving meetings</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Naming role needs explicitly:</a:t>
            </a:r>
            <a:br>
              <a:rPr lang="en-CA" dirty="0">
                <a:latin typeface="Arial" panose="020B0604020202020204" pitchFamily="34" charset="0"/>
                <a:cs typeface="Arial" panose="020B0604020202020204" pitchFamily="34" charset="0"/>
              </a:rPr>
            </a:br>
            <a:r>
              <a:rPr lang="en-CA" i="1" dirty="0">
                <a:latin typeface="Arial" panose="020B0604020202020204" pitchFamily="34" charset="0"/>
                <a:cs typeface="Arial" panose="020B0604020202020204" pitchFamily="34" charset="0"/>
              </a:rPr>
              <a:t>“We need more Monitor Evaluator thinking here.”</a:t>
            </a:r>
            <a:endParaRPr lang="en-CA"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dirty="0">
                <a:latin typeface="Arial" panose="020B0604020202020204" pitchFamily="34" charset="0"/>
                <a:cs typeface="Arial" panose="020B0604020202020204" pitchFamily="34" charset="0"/>
              </a:rPr>
              <a:t>Revisiting the map when the team feels stuck or under pressure</a:t>
            </a:r>
          </a:p>
          <a:p>
            <a:pPr marL="742950" lvl="1"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The goal is not perfection. It’s shared language and smarter choices over time.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36</a:t>
            </a:fld>
            <a:endParaRPr lang="en-US"/>
          </a:p>
        </p:txBody>
      </p:sp>
    </p:spTree>
    <p:extLst>
      <p:ext uri="{BB962C8B-B14F-4D97-AF65-F5344CB8AC3E}">
        <p14:creationId xmlns:p14="http://schemas.microsoft.com/office/powerpoint/2010/main" val="4097371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Example.</a:t>
            </a:r>
          </a:p>
        </p:txBody>
      </p:sp>
      <p:sp>
        <p:nvSpPr>
          <p:cNvPr id="4" name="Slide Number Placeholder 3"/>
          <p:cNvSpPr>
            <a:spLocks noGrp="1"/>
          </p:cNvSpPr>
          <p:nvPr>
            <p:ph type="sldNum" sz="quarter" idx="5"/>
          </p:nvPr>
        </p:nvSpPr>
        <p:spPr/>
        <p:txBody>
          <a:bodyPr/>
          <a:lstStyle/>
          <a:p>
            <a:fld id="{BBDDB35D-6949-7840-BF1C-20A67AC44B42}" type="slidenum">
              <a:rPr lang="en-US" smtClean="0"/>
              <a:t>37</a:t>
            </a:fld>
            <a:endParaRPr lang="en-US"/>
          </a:p>
        </p:txBody>
      </p:sp>
    </p:spTree>
    <p:extLst>
      <p:ext uri="{BB962C8B-B14F-4D97-AF65-F5344CB8AC3E}">
        <p14:creationId xmlns:p14="http://schemas.microsoft.com/office/powerpoint/2010/main" val="1425729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DB35D-6949-7840-BF1C-20A67AC44B42}" type="slidenum">
              <a:rPr lang="en-US" smtClean="0"/>
              <a:t>40</a:t>
            </a:fld>
            <a:endParaRPr lang="en-US"/>
          </a:p>
        </p:txBody>
      </p:sp>
    </p:spTree>
    <p:extLst>
      <p:ext uri="{BB962C8B-B14F-4D97-AF65-F5344CB8AC3E}">
        <p14:creationId xmlns:p14="http://schemas.microsoft.com/office/powerpoint/2010/main" val="39820101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rial" panose="020B0604020202020204" pitchFamily="34" charset="0"/>
                <a:cs typeface="Arial" panose="020B0604020202020204" pitchFamily="34" charset="0"/>
              </a:rPr>
              <a:t>As a facilitator, the real value of today isn’t the map itself — it’s how the team uses the language going forward.</a:t>
            </a:r>
          </a:p>
          <a:p>
            <a:endParaRPr lang="en-CA"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You’ve now got a shared way to talk about contribution, gaps, and pressure points without making it personal.</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If you notice the team slipping back into old patterns, that’s not failure — that’s your cue to bring the map back into the conversation.</a:t>
            </a:r>
          </a:p>
          <a:p>
            <a:pPr marL="171450" indent="-171450">
              <a:buFont typeface="Arial" panose="020B0604020202020204" pitchFamily="34" charset="0"/>
              <a:buChar char="•"/>
            </a:pPr>
            <a:r>
              <a:rPr lang="en-CA" dirty="0">
                <a:latin typeface="Arial" panose="020B0604020202020204" pitchFamily="34" charset="0"/>
                <a:cs typeface="Arial" panose="020B0604020202020204" pitchFamily="34" charset="0"/>
              </a:rPr>
              <a:t>Belbin works best when it’s revisited lightly and regularly, not treated as a one-off.</a:t>
            </a:r>
          </a:p>
          <a:p>
            <a:endParaRPr lang="en-CA" dirty="0">
              <a:latin typeface="Arial" panose="020B0604020202020204" pitchFamily="34" charset="0"/>
              <a:cs typeface="Arial" panose="020B0604020202020204" pitchFamily="34" charset="0"/>
            </a:endParaRPr>
          </a:p>
          <a:p>
            <a:pPr>
              <a:buFont typeface="Arial" panose="020B0604020202020204" pitchFamily="34" charset="0"/>
              <a:buNone/>
            </a:pPr>
            <a:r>
              <a:rPr lang="en-CA" dirty="0">
                <a:latin typeface="Arial" panose="020B0604020202020204" pitchFamily="34" charset="0"/>
                <a:cs typeface="Arial" panose="020B0604020202020204" pitchFamily="34" charset="0"/>
              </a:rPr>
              <a:t>As we wrap up, the goal isn’t to remember every role or detail. It’s to answer one simple question: </a:t>
            </a:r>
            <a:r>
              <a:rPr lang="en-CA" b="1" dirty="0">
                <a:latin typeface="Arial" panose="020B0604020202020204" pitchFamily="34" charset="0"/>
                <a:cs typeface="Arial" panose="020B0604020202020204" pitchFamily="34" charset="0"/>
              </a:rPr>
              <a:t>“what will you do differently at work tomorrow?”</a:t>
            </a:r>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BDDB35D-6949-7840-BF1C-20A67AC44B42}" type="slidenum">
              <a:rPr lang="en-US" smtClean="0"/>
              <a:t>41</a:t>
            </a:fld>
            <a:endParaRPr lang="en-US"/>
          </a:p>
        </p:txBody>
      </p:sp>
    </p:spTree>
    <p:extLst>
      <p:ext uri="{BB962C8B-B14F-4D97-AF65-F5344CB8AC3E}">
        <p14:creationId xmlns:p14="http://schemas.microsoft.com/office/powerpoint/2010/main" val="3177817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16.svg"/><Relationship Id="rId3" Type="http://schemas.openxmlformats.org/officeDocument/2006/relationships/image" Target="../media/image19.png"/><Relationship Id="rId21" Type="http://schemas.openxmlformats.org/officeDocument/2006/relationships/image" Target="../media/image12.pn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32.jpeg"/><Relationship Id="rId20"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jpeg"/><Relationship Id="rId23" Type="http://schemas.openxmlformats.org/officeDocument/2006/relationships/image" Target="../media/image14.svg"/><Relationship Id="rId10" Type="http://schemas.openxmlformats.org/officeDocument/2006/relationships/image" Target="../media/image26.png"/><Relationship Id="rId19"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33.jpeg"/><Relationship Id="rId4" Type="http://schemas.openxmlformats.org/officeDocument/2006/relationships/image" Target="../media/image16.svg"/><Relationship Id="rId9" Type="http://schemas.openxmlformats.org/officeDocument/2006/relationships/image" Target="../media/image14.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7.svg"/><Relationship Id="rId18" Type="http://schemas.openxmlformats.org/officeDocument/2006/relationships/image" Target="../media/image42.jpeg"/><Relationship Id="rId3" Type="http://schemas.openxmlformats.org/officeDocument/2006/relationships/image" Target="../media/image15.png"/><Relationship Id="rId21" Type="http://schemas.openxmlformats.org/officeDocument/2006/relationships/image" Target="../media/image45.jpeg"/><Relationship Id="rId7" Type="http://schemas.openxmlformats.org/officeDocument/2006/relationships/image" Target="../media/image12.png"/><Relationship Id="rId12" Type="http://schemas.openxmlformats.org/officeDocument/2006/relationships/image" Target="../media/image36.png"/><Relationship Id="rId17" Type="http://schemas.openxmlformats.org/officeDocument/2006/relationships/image" Target="../media/image41.jpeg"/><Relationship Id="rId2" Type="http://schemas.openxmlformats.org/officeDocument/2006/relationships/notesSlide" Target="../notesSlides/notesSlide6.xml"/><Relationship Id="rId16" Type="http://schemas.openxmlformats.org/officeDocument/2006/relationships/image" Target="../media/image40.jpeg"/><Relationship Id="rId20"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35.svg"/><Relationship Id="rId24" Type="http://schemas.openxmlformats.org/officeDocument/2006/relationships/image" Target="../media/image48.jpeg"/><Relationship Id="rId5" Type="http://schemas.openxmlformats.org/officeDocument/2006/relationships/image" Target="../media/image17.png"/><Relationship Id="rId15" Type="http://schemas.openxmlformats.org/officeDocument/2006/relationships/image" Target="../media/image39.svg"/><Relationship Id="rId23" Type="http://schemas.openxmlformats.org/officeDocument/2006/relationships/image" Target="../media/image47.jpeg"/><Relationship Id="rId10" Type="http://schemas.openxmlformats.org/officeDocument/2006/relationships/image" Target="../media/image34.png"/><Relationship Id="rId19" Type="http://schemas.openxmlformats.org/officeDocument/2006/relationships/image" Target="../media/image43.jpeg"/><Relationship Id="rId4" Type="http://schemas.openxmlformats.org/officeDocument/2006/relationships/image" Target="../media/image16.svg"/><Relationship Id="rId9" Type="http://schemas.openxmlformats.org/officeDocument/2006/relationships/image" Target="../media/image14.svg"/><Relationship Id="rId14" Type="http://schemas.openxmlformats.org/officeDocument/2006/relationships/image" Target="../media/image38.png"/><Relationship Id="rId22" Type="http://schemas.openxmlformats.org/officeDocument/2006/relationships/image" Target="../media/image46.jpeg"/></Relationships>
</file>

<file path=ppt/slides/_rels/slide7.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3.jpeg"/><Relationship Id="rId3" Type="http://schemas.openxmlformats.org/officeDocument/2006/relationships/image" Target="../media/image15.png"/><Relationship Id="rId7" Type="http://schemas.openxmlformats.org/officeDocument/2006/relationships/image" Target="../media/image40.jpeg"/><Relationship Id="rId12"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47.jpeg"/><Relationship Id="rId5" Type="http://schemas.openxmlformats.org/officeDocument/2006/relationships/image" Target="../media/image17.png"/><Relationship Id="rId1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16.svg"/><Relationship Id="rId9" Type="http://schemas.openxmlformats.org/officeDocument/2006/relationships/image" Target="../media/image45.jpeg"/><Relationship Id="rId14" Type="http://schemas.openxmlformats.org/officeDocument/2006/relationships/image" Target="../media/image42.jpe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54.png"/><Relationship Id="rId4" Type="http://schemas.openxmlformats.org/officeDocument/2006/relationships/image" Target="../media/image16.svg"/><Relationship Id="rId9" Type="http://schemas.openxmlformats.org/officeDocument/2006/relationships/image" Target="../media/image14.sv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55.png"/><Relationship Id="rId4" Type="http://schemas.openxmlformats.org/officeDocument/2006/relationships/image" Target="../media/image16.svg"/><Relationship Id="rId9" Type="http://schemas.openxmlformats.org/officeDocument/2006/relationships/image" Target="../media/image14.sv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56.png"/><Relationship Id="rId4" Type="http://schemas.openxmlformats.org/officeDocument/2006/relationships/image" Target="../media/image16.svg"/><Relationship Id="rId9" Type="http://schemas.openxmlformats.org/officeDocument/2006/relationships/image" Target="../media/image14.sv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12" Type="http://schemas.openxmlformats.org/officeDocument/2006/relationships/image" Target="../media/image58.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57.png"/><Relationship Id="rId5" Type="http://schemas.openxmlformats.org/officeDocument/2006/relationships/image" Target="../media/image17.png"/><Relationship Id="rId10" Type="http://schemas.openxmlformats.org/officeDocument/2006/relationships/image" Target="../media/image56.png"/><Relationship Id="rId4" Type="http://schemas.openxmlformats.org/officeDocument/2006/relationships/image" Target="../media/image16.svg"/><Relationship Id="rId9" Type="http://schemas.openxmlformats.org/officeDocument/2006/relationships/image" Target="../media/image14.svg"/></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59.jpeg"/><Relationship Id="rId4" Type="http://schemas.openxmlformats.org/officeDocument/2006/relationships/image" Target="../media/image16.svg"/><Relationship Id="rId9" Type="http://schemas.openxmlformats.org/officeDocument/2006/relationships/image" Target="../media/image14.sv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56.png"/><Relationship Id="rId4" Type="http://schemas.openxmlformats.org/officeDocument/2006/relationships/image" Target="../media/image16.svg"/><Relationship Id="rId9" Type="http://schemas.openxmlformats.org/officeDocument/2006/relationships/image" Target="../media/image14.sv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60.png"/><Relationship Id="rId4" Type="http://schemas.openxmlformats.org/officeDocument/2006/relationships/image" Target="../media/image16.svg"/><Relationship Id="rId9" Type="http://schemas.openxmlformats.org/officeDocument/2006/relationships/image" Target="../media/image14.sv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61.png"/><Relationship Id="rId4" Type="http://schemas.openxmlformats.org/officeDocument/2006/relationships/image" Target="../media/image16.svg"/><Relationship Id="rId9" Type="http://schemas.openxmlformats.org/officeDocument/2006/relationships/image" Target="../media/image14.sv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62.png"/><Relationship Id="rId4" Type="http://schemas.openxmlformats.org/officeDocument/2006/relationships/image" Target="../media/image16.svg"/><Relationship Id="rId9" Type="http://schemas.openxmlformats.org/officeDocument/2006/relationships/image" Target="../media/image14.sv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66.png"/><Relationship Id="rId3" Type="http://schemas.openxmlformats.org/officeDocument/2006/relationships/image" Target="../media/image63.png"/><Relationship Id="rId7" Type="http://schemas.openxmlformats.org/officeDocument/2006/relationships/image" Target="../media/image18.svg"/><Relationship Id="rId12" Type="http://schemas.openxmlformats.org/officeDocument/2006/relationships/image" Target="../media/image65.svg"/><Relationship Id="rId2" Type="http://schemas.openxmlformats.org/officeDocument/2006/relationships/notesSlide" Target="../notesSlides/notesSlide19.xml"/><Relationship Id="rId16"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64.png"/><Relationship Id="rId5" Type="http://schemas.openxmlformats.org/officeDocument/2006/relationships/image" Target="../media/image16.svg"/><Relationship Id="rId15" Type="http://schemas.openxmlformats.org/officeDocument/2006/relationships/image" Target="../media/image68.png"/><Relationship Id="rId10" Type="http://schemas.openxmlformats.org/officeDocument/2006/relationships/image" Target="../media/image14.svg"/><Relationship Id="rId4" Type="http://schemas.openxmlformats.org/officeDocument/2006/relationships/image" Target="../media/image15.png"/><Relationship Id="rId9" Type="http://schemas.openxmlformats.org/officeDocument/2006/relationships/image" Target="../media/image13.png"/><Relationship Id="rId14" Type="http://schemas.openxmlformats.org/officeDocument/2006/relationships/image" Target="../media/image67.svg"/></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12" Type="http://schemas.openxmlformats.org/officeDocument/2006/relationships/image" Target="../media/image72.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71.png"/><Relationship Id="rId5" Type="http://schemas.openxmlformats.org/officeDocument/2006/relationships/image" Target="../media/image17.png"/><Relationship Id="rId10" Type="http://schemas.openxmlformats.org/officeDocument/2006/relationships/image" Target="../media/image70.png"/><Relationship Id="rId4" Type="http://schemas.openxmlformats.org/officeDocument/2006/relationships/image" Target="../media/image16.svg"/><Relationship Id="rId9"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0.png"/><Relationship Id="rId18" Type="http://schemas.openxmlformats.org/officeDocument/2006/relationships/image" Target="../media/image25.jpeg"/><Relationship Id="rId26" Type="http://schemas.openxmlformats.org/officeDocument/2006/relationships/image" Target="../media/image42.jpeg"/><Relationship Id="rId3" Type="http://schemas.openxmlformats.org/officeDocument/2006/relationships/image" Target="../media/image26.png"/><Relationship Id="rId21" Type="http://schemas.openxmlformats.org/officeDocument/2006/relationships/image" Target="../media/image30.jpeg"/><Relationship Id="rId7" Type="http://schemas.openxmlformats.org/officeDocument/2006/relationships/image" Target="../media/image17.png"/><Relationship Id="rId12" Type="http://schemas.openxmlformats.org/officeDocument/2006/relationships/image" Target="../media/image19.png"/><Relationship Id="rId17" Type="http://schemas.openxmlformats.org/officeDocument/2006/relationships/image" Target="../media/image24.jpeg"/><Relationship Id="rId25" Type="http://schemas.openxmlformats.org/officeDocument/2006/relationships/image" Target="../media/image47.jpeg"/><Relationship Id="rId2" Type="http://schemas.openxmlformats.org/officeDocument/2006/relationships/notesSlide" Target="../notesSlides/notesSlide22.xml"/><Relationship Id="rId16" Type="http://schemas.openxmlformats.org/officeDocument/2006/relationships/image" Target="../media/image23.svg"/><Relationship Id="rId20" Type="http://schemas.openxmlformats.org/officeDocument/2006/relationships/image" Target="../media/image29.jpeg"/><Relationship Id="rId29"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14.svg"/><Relationship Id="rId24" Type="http://schemas.openxmlformats.org/officeDocument/2006/relationships/image" Target="../media/image44.jpeg"/><Relationship Id="rId32" Type="http://schemas.openxmlformats.org/officeDocument/2006/relationships/image" Target="../media/image46.jpeg"/><Relationship Id="rId5" Type="http://schemas.openxmlformats.org/officeDocument/2006/relationships/image" Target="../media/image15.png"/><Relationship Id="rId15" Type="http://schemas.openxmlformats.org/officeDocument/2006/relationships/image" Target="../media/image22.png"/><Relationship Id="rId23" Type="http://schemas.openxmlformats.org/officeDocument/2006/relationships/image" Target="../media/image32.jpeg"/><Relationship Id="rId28" Type="http://schemas.openxmlformats.org/officeDocument/2006/relationships/image" Target="../media/image45.jpeg"/><Relationship Id="rId10" Type="http://schemas.openxmlformats.org/officeDocument/2006/relationships/image" Target="../media/image13.png"/><Relationship Id="rId19" Type="http://schemas.openxmlformats.org/officeDocument/2006/relationships/image" Target="../media/image28.png"/><Relationship Id="rId31" Type="http://schemas.openxmlformats.org/officeDocument/2006/relationships/image" Target="../media/image41.jpeg"/><Relationship Id="rId4" Type="http://schemas.openxmlformats.org/officeDocument/2006/relationships/image" Target="../media/image27.svg"/><Relationship Id="rId9" Type="http://schemas.openxmlformats.org/officeDocument/2006/relationships/image" Target="../media/image12.png"/><Relationship Id="rId14" Type="http://schemas.openxmlformats.org/officeDocument/2006/relationships/image" Target="../media/image21.svg"/><Relationship Id="rId22" Type="http://schemas.openxmlformats.org/officeDocument/2006/relationships/image" Target="../media/image31.jpeg"/><Relationship Id="rId27" Type="http://schemas.openxmlformats.org/officeDocument/2006/relationships/image" Target="../media/image43.jpeg"/><Relationship Id="rId30"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73.png"/><Relationship Id="rId7"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14.svg"/><Relationship Id="rId5" Type="http://schemas.openxmlformats.org/officeDocument/2006/relationships/image" Target="../media/image15.png"/><Relationship Id="rId10" Type="http://schemas.openxmlformats.org/officeDocument/2006/relationships/image" Target="../media/image13.png"/><Relationship Id="rId4" Type="http://schemas.openxmlformats.org/officeDocument/2006/relationships/image" Target="../media/image74.png"/><Relationship Id="rId9"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2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2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2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2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svg"/></Relationships>
</file>

<file path=ppt/slides/_rels/slide3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82.svg"/><Relationship Id="rId4" Type="http://schemas.openxmlformats.org/officeDocument/2006/relationships/image" Target="../media/image81.png"/><Relationship Id="rId9" Type="http://schemas.openxmlformats.org/officeDocument/2006/relationships/image" Target="../media/image84.svg"/></Relationships>
</file>

<file path=ppt/slides/_rels/slide3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3.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5.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91.png"/><Relationship Id="rId7" Type="http://schemas.openxmlformats.org/officeDocument/2006/relationships/image" Target="../media/image83.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92.svg"/></Relationships>
</file>

<file path=ppt/slides/_rels/slide36.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9.xml.rels><?xml version="1.0" encoding="UTF-8" standalone="yes"?>
<Relationships xmlns="http://schemas.openxmlformats.org/package/2006/relationships"><Relationship Id="rId3" Type="http://schemas.openxmlformats.org/officeDocument/2006/relationships/image" Target="../media/image86.svg"/><Relationship Id="rId7" Type="http://schemas.openxmlformats.org/officeDocument/2006/relationships/image" Target="../media/image95.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5.png"/><Relationship Id="rId7" Type="http://schemas.openxmlformats.org/officeDocument/2006/relationships/image" Target="../media/image14.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6.svg"/></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9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Freeform 2"/>
          <p:cNvSpPr/>
          <p:nvPr/>
        </p:nvSpPr>
        <p:spPr>
          <a:xfrm flipH="1">
            <a:off x="14173200" y="-343954"/>
            <a:ext cx="4114800" cy="4114800"/>
          </a:xfrm>
          <a:custGeom>
            <a:avLst/>
            <a:gdLst/>
            <a:ahLst/>
            <a:cxnLst/>
            <a:rect l="l" t="t" r="r" b="b"/>
            <a:pathLst>
              <a:path w="4114800" h="4114800">
                <a:moveTo>
                  <a:pt x="4114800" y="0"/>
                </a:moveTo>
                <a:lnTo>
                  <a:pt x="0" y="0"/>
                </a:lnTo>
                <a:lnTo>
                  <a:pt x="0" y="4114800"/>
                </a:lnTo>
                <a:lnTo>
                  <a:pt x="4114800" y="4114800"/>
                </a:lnTo>
                <a:lnTo>
                  <a:pt x="411480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AutoShape 3"/>
          <p:cNvSpPr/>
          <p:nvPr/>
        </p:nvSpPr>
        <p:spPr>
          <a:xfrm>
            <a:off x="11353121" y="7075628"/>
            <a:ext cx="6492240" cy="0"/>
          </a:xfrm>
          <a:prstGeom prst="line">
            <a:avLst/>
          </a:prstGeom>
          <a:ln w="47625" cap="flat">
            <a:solidFill>
              <a:srgbClr val="9BB937"/>
            </a:solidFill>
            <a:prstDash val="solid"/>
            <a:headEnd type="oval" w="lg" len="lg"/>
            <a:tailEnd type="oval" w="lg" len="lg"/>
          </a:ln>
        </p:spPr>
        <p:txBody>
          <a:bodyPr/>
          <a:lstStyle/>
          <a:p>
            <a:endParaRPr lang="en-US"/>
          </a:p>
        </p:txBody>
      </p:sp>
      <p:sp>
        <p:nvSpPr>
          <p:cNvPr id="4" name="Freeform 4"/>
          <p:cNvSpPr/>
          <p:nvPr/>
        </p:nvSpPr>
        <p:spPr>
          <a:xfrm>
            <a:off x="-748953" y="4394547"/>
            <a:ext cx="1497905" cy="1497905"/>
          </a:xfrm>
          <a:custGeom>
            <a:avLst/>
            <a:gdLst/>
            <a:ahLst/>
            <a:cxnLst/>
            <a:rect l="l" t="t" r="r" b="b"/>
            <a:pathLst>
              <a:path w="1497905" h="1497905">
                <a:moveTo>
                  <a:pt x="0" y="0"/>
                </a:moveTo>
                <a:lnTo>
                  <a:pt x="1497906" y="0"/>
                </a:lnTo>
                <a:lnTo>
                  <a:pt x="1497906" y="1497906"/>
                </a:lnTo>
                <a:lnTo>
                  <a:pt x="0" y="1497906"/>
                </a:lnTo>
                <a:lnTo>
                  <a:pt x="0" y="0"/>
                </a:lnTo>
                <a:close/>
              </a:path>
            </a:pathLst>
          </a:custGeom>
          <a:blipFill>
            <a:blip r:embed="rId5">
              <a:alphaModFix amt="98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13410588" y="8849181"/>
            <a:ext cx="3251271" cy="3251271"/>
          </a:xfrm>
          <a:custGeom>
            <a:avLst/>
            <a:gdLst/>
            <a:ahLst/>
            <a:cxnLst/>
            <a:rect l="l" t="t" r="r" b="b"/>
            <a:pathLst>
              <a:path w="3251271" h="3251271">
                <a:moveTo>
                  <a:pt x="0" y="0"/>
                </a:moveTo>
                <a:lnTo>
                  <a:pt x="3251271" y="0"/>
                </a:lnTo>
                <a:lnTo>
                  <a:pt x="3251271" y="3251271"/>
                </a:lnTo>
                <a:lnTo>
                  <a:pt x="0" y="32512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1872211" y="2990156"/>
            <a:ext cx="9923549" cy="1461939"/>
          </a:xfrm>
          <a:prstGeom prst="rect">
            <a:avLst/>
          </a:prstGeom>
        </p:spPr>
        <p:txBody>
          <a:bodyPr lIns="0" tIns="0" rIns="0" bIns="0" rtlCol="0" anchor="t">
            <a:spAutoFit/>
          </a:bodyPr>
          <a:lstStyle/>
          <a:p>
            <a:pPr algn="l">
              <a:lnSpc>
                <a:spcPts val="11410"/>
              </a:lnSpc>
            </a:pPr>
            <a:r>
              <a:rPr lang="en-US" sz="9508" dirty="0">
                <a:solidFill>
                  <a:srgbClr val="FFFFFF"/>
                </a:solidFill>
                <a:latin typeface="Source Sans Pro"/>
                <a:ea typeface="Source Sans Pro"/>
                <a:cs typeface="Source Sans Pro"/>
                <a:sym typeface="Source Sans Pro"/>
              </a:rPr>
              <a:t>Belbin Team Roles</a:t>
            </a:r>
          </a:p>
        </p:txBody>
      </p:sp>
      <p:sp>
        <p:nvSpPr>
          <p:cNvPr id="10" name="Freeform 10"/>
          <p:cNvSpPr/>
          <p:nvPr/>
        </p:nvSpPr>
        <p:spPr>
          <a:xfrm>
            <a:off x="12725400" y="6134100"/>
            <a:ext cx="2848162" cy="311327"/>
          </a:xfrm>
          <a:custGeom>
            <a:avLst/>
            <a:gdLst/>
            <a:ahLst/>
            <a:cxnLst/>
            <a:rect l="l" t="t" r="r" b="b"/>
            <a:pathLst>
              <a:path w="2848162" h="311327">
                <a:moveTo>
                  <a:pt x="0" y="0"/>
                </a:moveTo>
                <a:lnTo>
                  <a:pt x="2848162" y="0"/>
                </a:lnTo>
                <a:lnTo>
                  <a:pt x="2848162" y="311326"/>
                </a:lnTo>
                <a:lnTo>
                  <a:pt x="0" y="311326"/>
                </a:lnTo>
                <a:lnTo>
                  <a:pt x="0" y="0"/>
                </a:lnTo>
                <a:close/>
              </a:path>
            </a:pathLst>
          </a:custGeom>
          <a:blipFill>
            <a:blip r:embed="rId7">
              <a:alphaModFix amt="38000"/>
              <a:extLst>
                <a:ext uri="{96DAC541-7B7A-43D3-8B79-37D633B846F1}">
                  <asvg:svgBlip xmlns:asvg="http://schemas.microsoft.com/office/drawing/2016/SVG/main" r:embed="rId8"/>
                </a:ext>
              </a:extLst>
            </a:blip>
            <a:stretch>
              <a:fillRect b="-132221"/>
            </a:stretch>
          </a:blipFill>
        </p:spPr>
        <p:txBody>
          <a:bodyPr/>
          <a:lstStyle/>
          <a:p>
            <a:endParaRPr lang="en-US"/>
          </a:p>
        </p:txBody>
      </p:sp>
      <p:sp>
        <p:nvSpPr>
          <p:cNvPr id="12" name="TextBox 12"/>
          <p:cNvSpPr txBox="1"/>
          <p:nvPr/>
        </p:nvSpPr>
        <p:spPr>
          <a:xfrm>
            <a:off x="1905000" y="4533900"/>
            <a:ext cx="8792871" cy="551433"/>
          </a:xfrm>
          <a:prstGeom prst="rect">
            <a:avLst/>
          </a:prstGeom>
        </p:spPr>
        <p:txBody>
          <a:bodyPr wrap="square" lIns="0" tIns="0" rIns="0" bIns="0" rtlCol="0" anchor="t">
            <a:spAutoFit/>
          </a:bodyPr>
          <a:lstStyle/>
          <a:p>
            <a:pPr algn="l">
              <a:lnSpc>
                <a:spcPts val="4320"/>
              </a:lnSpc>
              <a:spcBef>
                <a:spcPct val="0"/>
              </a:spcBef>
            </a:pPr>
            <a:r>
              <a:rPr lang="en-US" sz="3600" i="1" dirty="0">
                <a:solidFill>
                  <a:schemeClr val="bg1"/>
                </a:solidFill>
                <a:latin typeface="Source Sans Pro Italics"/>
                <a:ea typeface="Source Sans Pro Italics"/>
                <a:cs typeface="Source Sans Pro Italics"/>
                <a:sym typeface="Source Sans Pro Italics"/>
              </a:rPr>
              <a:t>Supporting individual and team performance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9A0"/>
        </a:solidFill>
        <a:effectLst/>
      </p:bgPr>
    </p:bg>
    <p:spTree>
      <p:nvGrpSpPr>
        <p:cNvPr id="1" name=""/>
        <p:cNvGrpSpPr/>
        <p:nvPr/>
      </p:nvGrpSpPr>
      <p:grpSpPr>
        <a:xfrm>
          <a:off x="0" y="0"/>
          <a:ext cx="0" cy="0"/>
          <a:chOff x="0" y="0"/>
          <a:chExt cx="0" cy="0"/>
        </a:xfrm>
      </p:grpSpPr>
      <p:sp>
        <p:nvSpPr>
          <p:cNvPr id="2" name="Freeform 2"/>
          <p:cNvSpPr/>
          <p:nvPr/>
        </p:nvSpPr>
        <p:spPr>
          <a:xfrm rot="-5400000">
            <a:off x="15434062" y="408241"/>
            <a:ext cx="2540034" cy="3167842"/>
          </a:xfrm>
          <a:custGeom>
            <a:avLst/>
            <a:gdLst/>
            <a:ahLst/>
            <a:cxnLst/>
            <a:rect l="l" t="t" r="r" b="b"/>
            <a:pathLst>
              <a:path w="2540034" h="3167842">
                <a:moveTo>
                  <a:pt x="0" y="0"/>
                </a:moveTo>
                <a:lnTo>
                  <a:pt x="2540034" y="0"/>
                </a:lnTo>
                <a:lnTo>
                  <a:pt x="2540034" y="3167842"/>
                </a:lnTo>
                <a:lnTo>
                  <a:pt x="0" y="31678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9587541" y="4311538"/>
            <a:ext cx="9014093" cy="1279331"/>
            <a:chOff x="0" y="0"/>
            <a:chExt cx="1396519" cy="198202"/>
          </a:xfrm>
        </p:grpSpPr>
        <p:sp>
          <p:nvSpPr>
            <p:cNvPr id="4" name="Freeform 4"/>
            <p:cNvSpPr/>
            <p:nvPr/>
          </p:nvSpPr>
          <p:spPr>
            <a:xfrm>
              <a:off x="0" y="0"/>
              <a:ext cx="1396519" cy="198202"/>
            </a:xfrm>
            <a:custGeom>
              <a:avLst/>
              <a:gdLst/>
              <a:ahLst/>
              <a:cxnLst/>
              <a:rect l="l" t="t" r="r" b="b"/>
              <a:pathLst>
                <a:path w="1396519" h="198202">
                  <a:moveTo>
                    <a:pt x="0" y="0"/>
                  </a:moveTo>
                  <a:lnTo>
                    <a:pt x="1396519" y="0"/>
                  </a:lnTo>
                  <a:lnTo>
                    <a:pt x="1396519" y="198202"/>
                  </a:lnTo>
                  <a:lnTo>
                    <a:pt x="0" y="198202"/>
                  </a:lnTo>
                  <a:close/>
                </a:path>
              </a:pathLst>
            </a:custGeom>
            <a:blipFill>
              <a:blip r:embed="rId5"/>
              <a:stretch>
                <a:fillRect t="-184718" b="-184718"/>
              </a:stretch>
            </a:blipFill>
          </p:spPr>
          <p:txBody>
            <a:bodyPr/>
            <a:lstStyle/>
            <a:p>
              <a:endParaRPr lang="en-US"/>
            </a:p>
          </p:txBody>
        </p:sp>
      </p:grpSp>
      <p:grpSp>
        <p:nvGrpSpPr>
          <p:cNvPr id="5" name="Group 5"/>
          <p:cNvGrpSpPr/>
          <p:nvPr/>
        </p:nvGrpSpPr>
        <p:grpSpPr>
          <a:xfrm>
            <a:off x="9587541" y="5853042"/>
            <a:ext cx="9014093" cy="1230446"/>
            <a:chOff x="0" y="0"/>
            <a:chExt cx="1396519" cy="190628"/>
          </a:xfrm>
        </p:grpSpPr>
        <p:sp>
          <p:nvSpPr>
            <p:cNvPr id="6" name="Freeform 6"/>
            <p:cNvSpPr/>
            <p:nvPr/>
          </p:nvSpPr>
          <p:spPr>
            <a:xfrm>
              <a:off x="0" y="0"/>
              <a:ext cx="1396519" cy="190628"/>
            </a:xfrm>
            <a:custGeom>
              <a:avLst/>
              <a:gdLst/>
              <a:ahLst/>
              <a:cxnLst/>
              <a:rect l="l" t="t" r="r" b="b"/>
              <a:pathLst>
                <a:path w="1396519" h="190628">
                  <a:moveTo>
                    <a:pt x="0" y="0"/>
                  </a:moveTo>
                  <a:lnTo>
                    <a:pt x="1396519" y="0"/>
                  </a:lnTo>
                  <a:lnTo>
                    <a:pt x="1396519" y="190628"/>
                  </a:lnTo>
                  <a:lnTo>
                    <a:pt x="0" y="190628"/>
                  </a:lnTo>
                  <a:close/>
                </a:path>
              </a:pathLst>
            </a:custGeom>
            <a:blipFill>
              <a:blip r:embed="rId6"/>
              <a:stretch>
                <a:fillRect t="-249647" b="-138438"/>
              </a:stretch>
            </a:blipFill>
          </p:spPr>
          <p:txBody>
            <a:bodyPr/>
            <a:lstStyle/>
            <a:p>
              <a:endParaRPr lang="en-US"/>
            </a:p>
          </p:txBody>
        </p:sp>
      </p:grpSp>
      <p:grpSp>
        <p:nvGrpSpPr>
          <p:cNvPr id="7" name="Group 7"/>
          <p:cNvGrpSpPr/>
          <p:nvPr/>
        </p:nvGrpSpPr>
        <p:grpSpPr>
          <a:xfrm>
            <a:off x="9587541" y="7350188"/>
            <a:ext cx="9014093" cy="1506150"/>
            <a:chOff x="0" y="0"/>
            <a:chExt cx="1396519" cy="233342"/>
          </a:xfrm>
        </p:grpSpPr>
        <p:sp>
          <p:nvSpPr>
            <p:cNvPr id="8" name="Freeform 8"/>
            <p:cNvSpPr/>
            <p:nvPr/>
          </p:nvSpPr>
          <p:spPr>
            <a:xfrm>
              <a:off x="0" y="0"/>
              <a:ext cx="1396519" cy="233342"/>
            </a:xfrm>
            <a:custGeom>
              <a:avLst/>
              <a:gdLst/>
              <a:ahLst/>
              <a:cxnLst/>
              <a:rect l="l" t="t" r="r" b="b"/>
              <a:pathLst>
                <a:path w="1396519" h="233342">
                  <a:moveTo>
                    <a:pt x="0" y="0"/>
                  </a:moveTo>
                  <a:lnTo>
                    <a:pt x="1396519" y="0"/>
                  </a:lnTo>
                  <a:lnTo>
                    <a:pt x="1396519" y="233342"/>
                  </a:lnTo>
                  <a:lnTo>
                    <a:pt x="0" y="233342"/>
                  </a:lnTo>
                  <a:close/>
                </a:path>
              </a:pathLst>
            </a:custGeom>
            <a:blipFill>
              <a:blip r:embed="rId7"/>
              <a:stretch>
                <a:fillRect t="-254955" b="-43786"/>
              </a:stretch>
            </a:blipFill>
          </p:spPr>
          <p:txBody>
            <a:bodyPr/>
            <a:lstStyle/>
            <a:p>
              <a:endParaRPr lang="en-US"/>
            </a:p>
          </p:txBody>
        </p:sp>
      </p:grpSp>
      <p:sp>
        <p:nvSpPr>
          <p:cNvPr id="9" name="Freeform 9"/>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8"/>
            <a:stretch>
              <a:fillRect/>
            </a:stretch>
          </a:blipFill>
        </p:spPr>
        <p:txBody>
          <a:bodyPr/>
          <a:lstStyle/>
          <a:p>
            <a:endParaRPr lang="en-US"/>
          </a:p>
        </p:txBody>
      </p:sp>
      <p:sp>
        <p:nvSpPr>
          <p:cNvPr id="10" name="Freeform 10"/>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TextBox 11"/>
          <p:cNvSpPr txBox="1"/>
          <p:nvPr/>
        </p:nvSpPr>
        <p:spPr>
          <a:xfrm>
            <a:off x="1553918" y="1347654"/>
            <a:ext cx="7147964" cy="1914525"/>
          </a:xfrm>
          <a:prstGeom prst="rect">
            <a:avLst/>
          </a:prstGeom>
        </p:spPr>
        <p:txBody>
          <a:bodyPr lIns="0" tIns="0" rIns="0" bIns="0" rtlCol="0" anchor="t">
            <a:spAutoFit/>
          </a:bodyPr>
          <a:lstStyle/>
          <a:p>
            <a:pPr algn="l">
              <a:lnSpc>
                <a:spcPts val="7559"/>
              </a:lnSpc>
            </a:pPr>
            <a:r>
              <a:rPr lang="en-US" sz="6300">
                <a:solidFill>
                  <a:srgbClr val="FFFFFF"/>
                </a:solidFill>
                <a:latin typeface="Source Sans Pro"/>
                <a:ea typeface="Source Sans Pro"/>
                <a:cs typeface="Source Sans Pro"/>
                <a:sym typeface="Source Sans Pro"/>
              </a:rPr>
              <a:t>BELBIN TEAM ROLES:</a:t>
            </a:r>
            <a:r>
              <a:rPr lang="en-US" sz="6300" b="1">
                <a:solidFill>
                  <a:srgbClr val="FFFFFF"/>
                </a:solidFill>
                <a:latin typeface="Source Sans Pro Bold"/>
                <a:ea typeface="Source Sans Pro Bold"/>
                <a:cs typeface="Source Sans Pro Bold"/>
                <a:sym typeface="Source Sans Pro Bold"/>
              </a:rPr>
              <a:t> RESEARCH</a:t>
            </a:r>
          </a:p>
        </p:txBody>
      </p:sp>
      <p:sp>
        <p:nvSpPr>
          <p:cNvPr id="12" name="TextBox 12"/>
          <p:cNvSpPr txBox="1"/>
          <p:nvPr/>
        </p:nvSpPr>
        <p:spPr>
          <a:xfrm>
            <a:off x="1553918" y="4311538"/>
            <a:ext cx="7310706" cy="3143250"/>
          </a:xfrm>
          <a:prstGeom prst="rect">
            <a:avLst/>
          </a:prstGeom>
        </p:spPr>
        <p:txBody>
          <a:bodyPr lIns="0" tIns="0" rIns="0" bIns="0" rtlCol="0" anchor="t">
            <a:spAutoFit/>
          </a:bodyPr>
          <a:lstStyle/>
          <a:p>
            <a:pPr algn="l">
              <a:lnSpc>
                <a:spcPts val="5039"/>
              </a:lnSpc>
            </a:pPr>
            <a:r>
              <a:rPr lang="en-US" sz="4199">
                <a:solidFill>
                  <a:srgbClr val="FFFFFF"/>
                </a:solidFill>
                <a:latin typeface="Source Sans Pro"/>
                <a:ea typeface="Source Sans Pro"/>
                <a:cs typeface="Source Sans Pro"/>
                <a:sym typeface="Source Sans Pro"/>
              </a:rPr>
              <a:t>Did you know that you cannot predict a team’s results based on its members’ individual excellence or skills?</a:t>
            </a:r>
          </a:p>
          <a:p>
            <a:pPr algn="l">
              <a:lnSpc>
                <a:spcPts val="5039"/>
              </a:lnSpc>
            </a:pPr>
            <a:endParaRPr lang="en-US" sz="4199">
              <a:solidFill>
                <a:srgbClr val="FFFFFF"/>
              </a:solidFill>
              <a:latin typeface="Source Sans Pro"/>
              <a:ea typeface="Source Sans Pro"/>
              <a:cs typeface="Source Sans Pro"/>
              <a:sym typeface="Source Sans Pro"/>
            </a:endParaRPr>
          </a:p>
        </p:txBody>
      </p:sp>
      <p:sp>
        <p:nvSpPr>
          <p:cNvPr id="13" name="TextBox 13"/>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FFFFFF"/>
                </a:solidFill>
                <a:latin typeface="Source Sans Pro"/>
                <a:ea typeface="Source Sans Pro"/>
                <a:cs typeface="Source Sans Pro"/>
                <a:sym typeface="Source Sans Pro"/>
              </a:rPr>
              <a:t>belbinnorthamerica.com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246711" y="1143000"/>
            <a:ext cx="11652477" cy="845820"/>
          </a:xfrm>
          <a:prstGeom prst="rect">
            <a:avLst/>
          </a:prstGeom>
        </p:spPr>
        <p:txBody>
          <a:bodyPr lIns="0" tIns="0" rIns="0" bIns="0" rtlCol="0" anchor="t">
            <a:spAutoFit/>
          </a:bodyPr>
          <a:lstStyle/>
          <a:p>
            <a:pPr algn="l">
              <a:lnSpc>
                <a:spcPts val="6300"/>
              </a:lnSpc>
            </a:pPr>
            <a:r>
              <a:rPr lang="en-US" sz="6300">
                <a:solidFill>
                  <a:srgbClr val="372A28"/>
                </a:solidFill>
                <a:latin typeface="Source Sans Pro"/>
                <a:ea typeface="Source Sans Pro"/>
                <a:cs typeface="Source Sans Pro"/>
                <a:sym typeface="Source Sans Pro"/>
              </a:rPr>
              <a:t>WHAT IS A TEAM ROLE?</a:t>
            </a:r>
          </a:p>
        </p:txBody>
      </p:sp>
      <p:sp>
        <p:nvSpPr>
          <p:cNvPr id="4" name="Freeform 4"/>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p:cNvSpPr txBox="1"/>
          <p:nvPr/>
        </p:nvSpPr>
        <p:spPr>
          <a:xfrm>
            <a:off x="1246711" y="2892021"/>
            <a:ext cx="10788407" cy="2156651"/>
          </a:xfrm>
          <a:prstGeom prst="rect">
            <a:avLst/>
          </a:prstGeom>
        </p:spPr>
        <p:txBody>
          <a:bodyPr lIns="0" tIns="0" rIns="0" bIns="0" rtlCol="0" anchor="t">
            <a:spAutoFit/>
          </a:bodyPr>
          <a:lstStyle/>
          <a:p>
            <a:pPr algn="l">
              <a:lnSpc>
                <a:spcPts val="5795"/>
              </a:lnSpc>
            </a:pPr>
            <a:r>
              <a:rPr lang="en-US" sz="4199" dirty="0">
                <a:solidFill>
                  <a:srgbClr val="0B0B45"/>
                </a:solidFill>
                <a:latin typeface="Source Sans Pro"/>
                <a:ea typeface="Source Sans Pro"/>
                <a:cs typeface="Source Sans Pro"/>
                <a:sym typeface="Source Sans Pro"/>
              </a:rPr>
              <a:t>“A tendency to behave, contribute, and interrelate with others in a particular way when working in a team.”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62223" y="2987343"/>
            <a:ext cx="1102597" cy="3372837"/>
            <a:chOff x="0" y="0"/>
            <a:chExt cx="1294448" cy="3959708"/>
          </a:xfrm>
        </p:grpSpPr>
        <p:sp>
          <p:nvSpPr>
            <p:cNvPr id="3" name="Freeform 3"/>
            <p:cNvSpPr/>
            <p:nvPr/>
          </p:nvSpPr>
          <p:spPr>
            <a:xfrm>
              <a:off x="0" y="0"/>
              <a:ext cx="1294384" cy="3959733"/>
            </a:xfrm>
            <a:custGeom>
              <a:avLst/>
              <a:gdLst/>
              <a:ahLst/>
              <a:cxnLst/>
              <a:rect l="l" t="t" r="r" b="b"/>
              <a:pathLst>
                <a:path w="1294384" h="3959733">
                  <a:moveTo>
                    <a:pt x="0" y="0"/>
                  </a:moveTo>
                  <a:lnTo>
                    <a:pt x="1294384" y="0"/>
                  </a:lnTo>
                  <a:lnTo>
                    <a:pt x="1294384" y="3959733"/>
                  </a:lnTo>
                  <a:lnTo>
                    <a:pt x="0" y="3959733"/>
                  </a:lnTo>
                  <a:lnTo>
                    <a:pt x="0" y="0"/>
                  </a:lnTo>
                  <a:close/>
                </a:path>
              </a:pathLst>
            </a:custGeom>
            <a:blipFill>
              <a:blip r:embed="rId3"/>
              <a:stretch>
                <a:fillRect l="-585358" t="-160893" r="-1062971" b="-186193"/>
              </a:stretch>
            </a:blipFill>
          </p:spPr>
          <p:txBody>
            <a:bodyPr/>
            <a:lstStyle/>
            <a:p>
              <a:endParaRPr lang="en-US"/>
            </a:p>
          </p:txBody>
        </p:sp>
      </p:grpSp>
      <p:sp>
        <p:nvSpPr>
          <p:cNvPr id="4" name="Freeform 4"/>
          <p:cNvSpPr/>
          <p:nvPr/>
        </p:nvSpPr>
        <p:spPr>
          <a:xfrm>
            <a:off x="3490671" y="3308550"/>
            <a:ext cx="596561" cy="645684"/>
          </a:xfrm>
          <a:custGeom>
            <a:avLst/>
            <a:gdLst/>
            <a:ahLst/>
            <a:cxnLst/>
            <a:rect l="l" t="t" r="r" b="b"/>
            <a:pathLst>
              <a:path w="596561" h="645684">
                <a:moveTo>
                  <a:pt x="0" y="0"/>
                </a:moveTo>
                <a:lnTo>
                  <a:pt x="596560" y="0"/>
                </a:lnTo>
                <a:lnTo>
                  <a:pt x="596560" y="645684"/>
                </a:lnTo>
                <a:lnTo>
                  <a:pt x="0" y="6456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5163556" y="3319166"/>
            <a:ext cx="596561" cy="645684"/>
          </a:xfrm>
          <a:custGeom>
            <a:avLst/>
            <a:gdLst/>
            <a:ahLst/>
            <a:cxnLst/>
            <a:rect l="l" t="t" r="r" b="b"/>
            <a:pathLst>
              <a:path w="596561" h="645684">
                <a:moveTo>
                  <a:pt x="0" y="0"/>
                </a:moveTo>
                <a:lnTo>
                  <a:pt x="596561" y="0"/>
                </a:lnTo>
                <a:lnTo>
                  <a:pt x="596561" y="645684"/>
                </a:lnTo>
                <a:lnTo>
                  <a:pt x="0" y="645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6" name="Group 6"/>
          <p:cNvGrpSpPr/>
          <p:nvPr/>
        </p:nvGrpSpPr>
        <p:grpSpPr>
          <a:xfrm>
            <a:off x="6303651" y="2576074"/>
            <a:ext cx="1295715" cy="3784106"/>
            <a:chOff x="0" y="0"/>
            <a:chExt cx="1521168" cy="4442536"/>
          </a:xfrm>
        </p:grpSpPr>
        <p:sp>
          <p:nvSpPr>
            <p:cNvPr id="7" name="Freeform 7"/>
            <p:cNvSpPr/>
            <p:nvPr/>
          </p:nvSpPr>
          <p:spPr>
            <a:xfrm>
              <a:off x="0" y="0"/>
              <a:ext cx="1521206" cy="4442587"/>
            </a:xfrm>
            <a:custGeom>
              <a:avLst/>
              <a:gdLst/>
              <a:ahLst/>
              <a:cxnLst/>
              <a:rect l="l" t="t" r="r" b="b"/>
              <a:pathLst>
                <a:path w="1521206" h="4442587">
                  <a:moveTo>
                    <a:pt x="0" y="0"/>
                  </a:moveTo>
                  <a:lnTo>
                    <a:pt x="1521206" y="0"/>
                  </a:lnTo>
                  <a:lnTo>
                    <a:pt x="1521206" y="4442587"/>
                  </a:lnTo>
                  <a:lnTo>
                    <a:pt x="0" y="4442587"/>
                  </a:lnTo>
                  <a:lnTo>
                    <a:pt x="0" y="0"/>
                  </a:lnTo>
                  <a:close/>
                </a:path>
              </a:pathLst>
            </a:custGeom>
            <a:blipFill>
              <a:blip r:embed="rId3"/>
              <a:stretch>
                <a:fillRect l="-831074" t="-275105" r="-649214" b="-48205"/>
              </a:stretch>
            </a:blipFill>
          </p:spPr>
          <p:txBody>
            <a:bodyPr/>
            <a:lstStyle/>
            <a:p>
              <a:endParaRPr lang="en-US"/>
            </a:p>
          </p:txBody>
        </p:sp>
      </p:grpSp>
      <p:grpSp>
        <p:nvGrpSpPr>
          <p:cNvPr id="8" name="Group 8"/>
          <p:cNvGrpSpPr/>
          <p:nvPr/>
        </p:nvGrpSpPr>
        <p:grpSpPr>
          <a:xfrm>
            <a:off x="5981006" y="2904908"/>
            <a:ext cx="560147" cy="560147"/>
            <a:chOff x="0" y="0"/>
            <a:chExt cx="632498" cy="632498"/>
          </a:xfrm>
        </p:grpSpPr>
        <p:sp>
          <p:nvSpPr>
            <p:cNvPr id="9" name="Freeform 9"/>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8"/>
              <a:stretch>
                <a:fillRect r="-6" b="-6"/>
              </a:stretch>
            </a:blipFill>
          </p:spPr>
          <p:txBody>
            <a:bodyPr/>
            <a:lstStyle/>
            <a:p>
              <a:endParaRPr lang="en-US"/>
            </a:p>
          </p:txBody>
        </p:sp>
      </p:grpSp>
      <p:grpSp>
        <p:nvGrpSpPr>
          <p:cNvPr id="10" name="Group 10"/>
          <p:cNvGrpSpPr/>
          <p:nvPr/>
        </p:nvGrpSpPr>
        <p:grpSpPr>
          <a:xfrm>
            <a:off x="7328817" y="2847152"/>
            <a:ext cx="560147" cy="560147"/>
            <a:chOff x="0" y="0"/>
            <a:chExt cx="632498" cy="632498"/>
          </a:xfrm>
        </p:grpSpPr>
        <p:sp>
          <p:nvSpPr>
            <p:cNvPr id="11" name="Freeform 11"/>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9"/>
              <a:stretch>
                <a:fillRect r="-6" b="-6"/>
              </a:stretch>
            </a:blipFill>
          </p:spPr>
          <p:txBody>
            <a:bodyPr/>
            <a:lstStyle/>
            <a:p>
              <a:endParaRPr lang="en-US"/>
            </a:p>
          </p:txBody>
        </p:sp>
      </p:grpSp>
      <p:grpSp>
        <p:nvGrpSpPr>
          <p:cNvPr id="12" name="Group 12"/>
          <p:cNvGrpSpPr/>
          <p:nvPr/>
        </p:nvGrpSpPr>
        <p:grpSpPr>
          <a:xfrm>
            <a:off x="8760402" y="2507847"/>
            <a:ext cx="1221830" cy="3819242"/>
            <a:chOff x="0" y="0"/>
            <a:chExt cx="1434427" cy="4483786"/>
          </a:xfrm>
        </p:grpSpPr>
        <p:sp>
          <p:nvSpPr>
            <p:cNvPr id="13" name="Freeform 13"/>
            <p:cNvSpPr/>
            <p:nvPr/>
          </p:nvSpPr>
          <p:spPr>
            <a:xfrm>
              <a:off x="0" y="0"/>
              <a:ext cx="1434465" cy="4483735"/>
            </a:xfrm>
            <a:custGeom>
              <a:avLst/>
              <a:gdLst/>
              <a:ahLst/>
              <a:cxnLst/>
              <a:rect l="l" t="t" r="r" b="b"/>
              <a:pathLst>
                <a:path w="1434465" h="4483735">
                  <a:moveTo>
                    <a:pt x="0" y="0"/>
                  </a:moveTo>
                  <a:lnTo>
                    <a:pt x="1434465" y="0"/>
                  </a:lnTo>
                  <a:lnTo>
                    <a:pt x="1434465" y="4483735"/>
                  </a:lnTo>
                  <a:lnTo>
                    <a:pt x="0" y="4483735"/>
                  </a:lnTo>
                  <a:lnTo>
                    <a:pt x="0" y="0"/>
                  </a:lnTo>
                  <a:close/>
                </a:path>
              </a:pathLst>
            </a:custGeom>
            <a:blipFill>
              <a:blip r:embed="rId3"/>
              <a:stretch>
                <a:fillRect l="-85968" t="-153951" r="-1570269" b="-185594"/>
              </a:stretch>
            </a:blipFill>
          </p:spPr>
          <p:txBody>
            <a:bodyPr/>
            <a:lstStyle/>
            <a:p>
              <a:endParaRPr lang="en-US"/>
            </a:p>
          </p:txBody>
        </p:sp>
      </p:grpSp>
      <p:sp>
        <p:nvSpPr>
          <p:cNvPr id="14" name="Freeform 14"/>
          <p:cNvSpPr/>
          <p:nvPr/>
        </p:nvSpPr>
        <p:spPr>
          <a:xfrm>
            <a:off x="8375626" y="2131903"/>
            <a:ext cx="572452" cy="619569"/>
          </a:xfrm>
          <a:custGeom>
            <a:avLst/>
            <a:gdLst/>
            <a:ahLst/>
            <a:cxnLst/>
            <a:rect l="l" t="t" r="r" b="b"/>
            <a:pathLst>
              <a:path w="572452" h="619569">
                <a:moveTo>
                  <a:pt x="0" y="0"/>
                </a:moveTo>
                <a:lnTo>
                  <a:pt x="572452" y="0"/>
                </a:lnTo>
                <a:lnTo>
                  <a:pt x="572452" y="619568"/>
                </a:lnTo>
                <a:lnTo>
                  <a:pt x="0" y="61956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5" name="Group 15"/>
          <p:cNvGrpSpPr/>
          <p:nvPr/>
        </p:nvGrpSpPr>
        <p:grpSpPr>
          <a:xfrm>
            <a:off x="8393789" y="2925389"/>
            <a:ext cx="552566" cy="552566"/>
            <a:chOff x="0" y="0"/>
            <a:chExt cx="503568" cy="503568"/>
          </a:xfrm>
        </p:grpSpPr>
        <p:sp>
          <p:nvSpPr>
            <p:cNvPr id="16" name="Freeform 16"/>
            <p:cNvSpPr/>
            <p:nvPr/>
          </p:nvSpPr>
          <p:spPr>
            <a:xfrm>
              <a:off x="0" y="0"/>
              <a:ext cx="503555" cy="503555"/>
            </a:xfrm>
            <a:custGeom>
              <a:avLst/>
              <a:gdLst/>
              <a:ahLst/>
              <a:cxnLst/>
              <a:rect l="l" t="t" r="r" b="b"/>
              <a:pathLst>
                <a:path w="503555" h="503555">
                  <a:moveTo>
                    <a:pt x="0" y="0"/>
                  </a:moveTo>
                  <a:lnTo>
                    <a:pt x="503555" y="0"/>
                  </a:lnTo>
                  <a:lnTo>
                    <a:pt x="503555" y="503555"/>
                  </a:lnTo>
                  <a:lnTo>
                    <a:pt x="0" y="503555"/>
                  </a:lnTo>
                  <a:lnTo>
                    <a:pt x="0" y="0"/>
                  </a:lnTo>
                  <a:close/>
                </a:path>
              </a:pathLst>
            </a:custGeom>
            <a:blipFill>
              <a:blip r:embed="rId12"/>
              <a:stretch>
                <a:fillRect r="-2" b="-2"/>
              </a:stretch>
            </a:blipFill>
          </p:spPr>
          <p:txBody>
            <a:bodyPr/>
            <a:lstStyle/>
            <a:p>
              <a:endParaRPr lang="en-US"/>
            </a:p>
          </p:txBody>
        </p:sp>
      </p:grpSp>
      <p:grpSp>
        <p:nvGrpSpPr>
          <p:cNvPr id="17" name="Group 17"/>
          <p:cNvGrpSpPr/>
          <p:nvPr/>
        </p:nvGrpSpPr>
        <p:grpSpPr>
          <a:xfrm>
            <a:off x="9820450" y="2906841"/>
            <a:ext cx="571114" cy="571114"/>
            <a:chOff x="0" y="0"/>
            <a:chExt cx="632498" cy="632498"/>
          </a:xfrm>
        </p:grpSpPr>
        <p:sp>
          <p:nvSpPr>
            <p:cNvPr id="18" name="Freeform 18"/>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3"/>
              <a:stretch>
                <a:fillRect r="-6" b="-6"/>
              </a:stretch>
            </a:blipFill>
          </p:spPr>
          <p:txBody>
            <a:bodyPr/>
            <a:lstStyle/>
            <a:p>
              <a:endParaRPr lang="en-US"/>
            </a:p>
          </p:txBody>
        </p:sp>
      </p:grpSp>
      <p:grpSp>
        <p:nvGrpSpPr>
          <p:cNvPr id="19" name="Group 19"/>
          <p:cNvGrpSpPr/>
          <p:nvPr/>
        </p:nvGrpSpPr>
        <p:grpSpPr>
          <a:xfrm>
            <a:off x="11086181" y="2712529"/>
            <a:ext cx="1382019" cy="3579835"/>
            <a:chOff x="0" y="0"/>
            <a:chExt cx="1622488" cy="4202722"/>
          </a:xfrm>
        </p:grpSpPr>
        <p:sp>
          <p:nvSpPr>
            <p:cNvPr id="20" name="Freeform 20"/>
            <p:cNvSpPr/>
            <p:nvPr/>
          </p:nvSpPr>
          <p:spPr>
            <a:xfrm>
              <a:off x="0" y="0"/>
              <a:ext cx="1622425" cy="4202684"/>
            </a:xfrm>
            <a:custGeom>
              <a:avLst/>
              <a:gdLst/>
              <a:ahLst/>
              <a:cxnLst/>
              <a:rect l="l" t="t" r="r" b="b"/>
              <a:pathLst>
                <a:path w="1622425" h="4202684">
                  <a:moveTo>
                    <a:pt x="0" y="0"/>
                  </a:moveTo>
                  <a:lnTo>
                    <a:pt x="1622425" y="0"/>
                  </a:lnTo>
                  <a:lnTo>
                    <a:pt x="1622425" y="4202684"/>
                  </a:lnTo>
                  <a:lnTo>
                    <a:pt x="0" y="4202684"/>
                  </a:lnTo>
                  <a:lnTo>
                    <a:pt x="0" y="0"/>
                  </a:lnTo>
                  <a:close/>
                </a:path>
              </a:pathLst>
            </a:custGeom>
            <a:blipFill>
              <a:blip r:embed="rId3"/>
              <a:stretch>
                <a:fillRect l="-299825" t="-148368" r="-1027167" b="-182584"/>
              </a:stretch>
            </a:blipFill>
          </p:spPr>
          <p:txBody>
            <a:bodyPr/>
            <a:lstStyle/>
            <a:p>
              <a:endParaRPr lang="en-US"/>
            </a:p>
          </p:txBody>
        </p:sp>
      </p:grpSp>
      <p:grpSp>
        <p:nvGrpSpPr>
          <p:cNvPr id="21" name="Group 21"/>
          <p:cNvGrpSpPr/>
          <p:nvPr/>
        </p:nvGrpSpPr>
        <p:grpSpPr>
          <a:xfrm>
            <a:off x="10896389" y="2898397"/>
            <a:ext cx="571839" cy="571839"/>
            <a:chOff x="0" y="0"/>
            <a:chExt cx="632498" cy="632498"/>
          </a:xfrm>
        </p:grpSpPr>
        <p:sp>
          <p:nvSpPr>
            <p:cNvPr id="22" name="Freeform 22"/>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9"/>
              <a:stretch>
                <a:fillRect r="-6" b="-6"/>
              </a:stretch>
            </a:blipFill>
          </p:spPr>
          <p:txBody>
            <a:bodyPr/>
            <a:lstStyle/>
            <a:p>
              <a:endParaRPr lang="en-US"/>
            </a:p>
          </p:txBody>
        </p:sp>
      </p:grpSp>
      <p:grpSp>
        <p:nvGrpSpPr>
          <p:cNvPr id="23" name="Group 23"/>
          <p:cNvGrpSpPr/>
          <p:nvPr/>
        </p:nvGrpSpPr>
        <p:grpSpPr>
          <a:xfrm>
            <a:off x="12182281" y="2898397"/>
            <a:ext cx="571839" cy="571839"/>
            <a:chOff x="0" y="0"/>
            <a:chExt cx="632498" cy="632498"/>
          </a:xfrm>
        </p:grpSpPr>
        <p:sp>
          <p:nvSpPr>
            <p:cNvPr id="24" name="Freeform 24"/>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4"/>
              <a:stretch>
                <a:fillRect r="-6" b="-6"/>
              </a:stretch>
            </a:blipFill>
          </p:spPr>
          <p:txBody>
            <a:bodyPr/>
            <a:lstStyle/>
            <a:p>
              <a:endParaRPr lang="en-US"/>
            </a:p>
          </p:txBody>
        </p:sp>
      </p:grpSp>
      <p:grpSp>
        <p:nvGrpSpPr>
          <p:cNvPr id="25" name="Group 25"/>
          <p:cNvGrpSpPr/>
          <p:nvPr/>
        </p:nvGrpSpPr>
        <p:grpSpPr>
          <a:xfrm>
            <a:off x="13251334" y="2712529"/>
            <a:ext cx="1484171" cy="3647651"/>
            <a:chOff x="0" y="0"/>
            <a:chExt cx="1742415" cy="4282338"/>
          </a:xfrm>
        </p:grpSpPr>
        <p:sp>
          <p:nvSpPr>
            <p:cNvPr id="26" name="Freeform 26"/>
            <p:cNvSpPr/>
            <p:nvPr/>
          </p:nvSpPr>
          <p:spPr>
            <a:xfrm>
              <a:off x="0" y="0"/>
              <a:ext cx="1742440" cy="4282313"/>
            </a:xfrm>
            <a:custGeom>
              <a:avLst/>
              <a:gdLst/>
              <a:ahLst/>
              <a:cxnLst/>
              <a:rect l="l" t="t" r="r" b="b"/>
              <a:pathLst>
                <a:path w="1742440" h="4282313">
                  <a:moveTo>
                    <a:pt x="0" y="0"/>
                  </a:moveTo>
                  <a:lnTo>
                    <a:pt x="1742440" y="0"/>
                  </a:lnTo>
                  <a:lnTo>
                    <a:pt x="1742440" y="4282313"/>
                  </a:lnTo>
                  <a:lnTo>
                    <a:pt x="0" y="4282313"/>
                  </a:lnTo>
                  <a:lnTo>
                    <a:pt x="0" y="0"/>
                  </a:lnTo>
                  <a:close/>
                </a:path>
              </a:pathLst>
            </a:custGeom>
            <a:blipFill>
              <a:blip r:embed="rId3"/>
              <a:stretch>
                <a:fillRect l="-1203379" t="-22307" r="-66463" b="-313727"/>
              </a:stretch>
            </a:blipFill>
          </p:spPr>
          <p:txBody>
            <a:bodyPr/>
            <a:lstStyle/>
            <a:p>
              <a:endParaRPr lang="en-US"/>
            </a:p>
          </p:txBody>
        </p:sp>
      </p:grpSp>
      <p:grpSp>
        <p:nvGrpSpPr>
          <p:cNvPr id="27" name="Group 27"/>
          <p:cNvGrpSpPr/>
          <p:nvPr/>
        </p:nvGrpSpPr>
        <p:grpSpPr>
          <a:xfrm>
            <a:off x="13106290" y="2960736"/>
            <a:ext cx="515949" cy="515949"/>
            <a:chOff x="0" y="0"/>
            <a:chExt cx="632498" cy="632498"/>
          </a:xfrm>
        </p:grpSpPr>
        <p:sp>
          <p:nvSpPr>
            <p:cNvPr id="28" name="Freeform 28"/>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5"/>
              <a:stretch>
                <a:fillRect r="-6" b="-6"/>
              </a:stretch>
            </a:blipFill>
          </p:spPr>
          <p:txBody>
            <a:bodyPr/>
            <a:lstStyle/>
            <a:p>
              <a:endParaRPr lang="en-US"/>
            </a:p>
          </p:txBody>
        </p:sp>
      </p:grpSp>
      <p:grpSp>
        <p:nvGrpSpPr>
          <p:cNvPr id="29" name="Group 29"/>
          <p:cNvGrpSpPr/>
          <p:nvPr/>
        </p:nvGrpSpPr>
        <p:grpSpPr>
          <a:xfrm>
            <a:off x="14250889" y="2930245"/>
            <a:ext cx="546440" cy="546440"/>
            <a:chOff x="0" y="0"/>
            <a:chExt cx="632498" cy="632498"/>
          </a:xfrm>
        </p:grpSpPr>
        <p:sp>
          <p:nvSpPr>
            <p:cNvPr id="30" name="Freeform 30"/>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6"/>
              <a:stretch>
                <a:fillRect r="-6" b="-6"/>
              </a:stretch>
            </a:blipFill>
          </p:spPr>
          <p:txBody>
            <a:bodyPr/>
            <a:lstStyle/>
            <a:p>
              <a:endParaRPr lang="en-US"/>
            </a:p>
          </p:txBody>
        </p:sp>
      </p:grpSp>
      <p:sp>
        <p:nvSpPr>
          <p:cNvPr id="32" name="TextBox 32"/>
          <p:cNvSpPr txBox="1"/>
          <p:nvPr/>
        </p:nvSpPr>
        <p:spPr>
          <a:xfrm>
            <a:off x="641580" y="2367721"/>
            <a:ext cx="109172" cy="1153108"/>
          </a:xfrm>
          <a:prstGeom prst="rect">
            <a:avLst/>
          </a:prstGeom>
        </p:spPr>
        <p:txBody>
          <a:bodyPr lIns="0" tIns="0" rIns="0" bIns="0" rtlCol="0" anchor="t">
            <a:spAutoFit/>
          </a:bodyPr>
          <a:lstStyle/>
          <a:p>
            <a:pPr algn="l">
              <a:lnSpc>
                <a:spcPts val="10240"/>
              </a:lnSpc>
            </a:pPr>
            <a:r>
              <a:rPr lang="en-US" sz="4389" i="1">
                <a:solidFill>
                  <a:srgbClr val="A0326E"/>
                </a:solidFill>
                <a:latin typeface="Source Sans Pro Italics"/>
                <a:ea typeface="Source Sans Pro Italics"/>
                <a:cs typeface="Source Sans Pro Italics"/>
                <a:sym typeface="Source Sans Pro Italics"/>
              </a:rPr>
              <a:t> </a:t>
            </a:r>
          </a:p>
        </p:txBody>
      </p:sp>
      <p:sp>
        <p:nvSpPr>
          <p:cNvPr id="33" name="TextBox 33"/>
          <p:cNvSpPr txBox="1"/>
          <p:nvPr/>
        </p:nvSpPr>
        <p:spPr>
          <a:xfrm>
            <a:off x="5566392" y="7188708"/>
            <a:ext cx="7609850" cy="469392"/>
          </a:xfrm>
          <a:prstGeom prst="rect">
            <a:avLst/>
          </a:prstGeom>
        </p:spPr>
        <p:txBody>
          <a:bodyPr lIns="0" tIns="0" rIns="0" bIns="0" rtlCol="0" anchor="t">
            <a:spAutoFit/>
          </a:bodyPr>
          <a:lstStyle/>
          <a:p>
            <a:pPr algn="ctr">
              <a:lnSpc>
                <a:spcPts val="3863"/>
              </a:lnSpc>
            </a:pPr>
            <a:r>
              <a:rPr lang="en-US" sz="2799" b="1" dirty="0">
                <a:solidFill>
                  <a:srgbClr val="0B0B45"/>
                </a:solidFill>
                <a:latin typeface="Source Sans Pro Bold"/>
                <a:ea typeface="Source Sans Pro Bold"/>
                <a:cs typeface="Source Sans Pro Bold"/>
                <a:sym typeface="Source Sans Pro Bold"/>
              </a:rPr>
              <a:t>Each individual likely has about three:</a:t>
            </a:r>
          </a:p>
        </p:txBody>
      </p:sp>
      <p:sp>
        <p:nvSpPr>
          <p:cNvPr id="34" name="TextBox 34"/>
          <p:cNvSpPr txBox="1"/>
          <p:nvPr/>
        </p:nvSpPr>
        <p:spPr>
          <a:xfrm>
            <a:off x="1028700" y="5381447"/>
            <a:ext cx="2461971" cy="945642"/>
          </a:xfrm>
          <a:prstGeom prst="rect">
            <a:avLst/>
          </a:prstGeom>
        </p:spPr>
        <p:txBody>
          <a:bodyPr lIns="0" tIns="0" rIns="0" bIns="0" rtlCol="0" anchor="t">
            <a:spAutoFit/>
          </a:bodyPr>
          <a:lstStyle/>
          <a:p>
            <a:pPr algn="r">
              <a:lnSpc>
                <a:spcPts val="2499"/>
              </a:lnSpc>
            </a:pPr>
            <a:r>
              <a:rPr lang="en-US" sz="2100" i="1" dirty="0">
                <a:solidFill>
                  <a:srgbClr val="000000"/>
                </a:solidFill>
                <a:latin typeface="Source Sans Pro Italics"/>
                <a:ea typeface="Source Sans Pro Italics"/>
                <a:cs typeface="Source Sans Pro Italics"/>
                <a:sym typeface="Source Sans Pro Italics"/>
              </a:rPr>
              <a:t>Does NOT mean you need nine people on the team!</a:t>
            </a:r>
          </a:p>
        </p:txBody>
      </p:sp>
      <p:sp>
        <p:nvSpPr>
          <p:cNvPr id="35" name="TextBox 35"/>
          <p:cNvSpPr txBox="1"/>
          <p:nvPr/>
        </p:nvSpPr>
        <p:spPr>
          <a:xfrm>
            <a:off x="12015858" y="7953756"/>
            <a:ext cx="1811139" cy="1152144"/>
          </a:xfrm>
          <a:prstGeom prst="rect">
            <a:avLst/>
          </a:prstGeom>
        </p:spPr>
        <p:txBody>
          <a:bodyPr lIns="0" tIns="0" rIns="0" bIns="0" rtlCol="0" anchor="t">
            <a:spAutoFit/>
          </a:bodyPr>
          <a:lstStyle/>
          <a:p>
            <a:pPr algn="ctr">
              <a:lnSpc>
                <a:spcPts val="3311"/>
              </a:lnSpc>
            </a:pPr>
            <a:r>
              <a:rPr lang="en-US" sz="2400" b="1" dirty="0">
                <a:solidFill>
                  <a:srgbClr val="00B050"/>
                </a:solidFill>
                <a:latin typeface="Source Sans Pro Bold"/>
                <a:ea typeface="Source Sans Pro Bold"/>
                <a:cs typeface="Source Sans Pro Bold"/>
                <a:sym typeface="Source Sans Pro Bold"/>
              </a:rPr>
              <a:t>NATURAL </a:t>
            </a:r>
            <a:r>
              <a:rPr lang="en-US" sz="2400" dirty="0">
                <a:solidFill>
                  <a:srgbClr val="000000"/>
                </a:solidFill>
                <a:latin typeface="Source Sans Pro"/>
                <a:ea typeface="Source Sans Pro"/>
                <a:cs typeface="Source Sans Pro"/>
                <a:sym typeface="Source Sans Pro"/>
              </a:rPr>
              <a:t>or</a:t>
            </a:r>
            <a:r>
              <a:rPr lang="en-US" sz="2400" b="1" dirty="0">
                <a:solidFill>
                  <a:srgbClr val="00B050"/>
                </a:solidFill>
                <a:latin typeface="Source Sans Pro Bold"/>
                <a:ea typeface="Source Sans Pro Bold"/>
                <a:cs typeface="Source Sans Pro Bold"/>
                <a:sym typeface="Source Sans Pro Bold"/>
              </a:rPr>
              <a:t> PREFERRED</a:t>
            </a:r>
          </a:p>
          <a:p>
            <a:pPr algn="ctr">
              <a:lnSpc>
                <a:spcPts val="2483"/>
              </a:lnSpc>
            </a:pPr>
            <a:r>
              <a:rPr lang="en-US" sz="1800" i="1" dirty="0">
                <a:solidFill>
                  <a:srgbClr val="0B0B45"/>
                </a:solidFill>
                <a:latin typeface="Source Sans Pro Italics"/>
                <a:ea typeface="Source Sans Pro Italics"/>
                <a:cs typeface="Source Sans Pro Italics"/>
                <a:sym typeface="Source Sans Pro Italics"/>
              </a:rPr>
              <a:t>What I like to do</a:t>
            </a:r>
          </a:p>
        </p:txBody>
      </p:sp>
      <p:sp>
        <p:nvSpPr>
          <p:cNvPr id="36" name="TextBox 36"/>
          <p:cNvSpPr txBox="1"/>
          <p:nvPr/>
        </p:nvSpPr>
        <p:spPr>
          <a:xfrm>
            <a:off x="8465748" y="7953756"/>
            <a:ext cx="1925816" cy="733044"/>
          </a:xfrm>
          <a:prstGeom prst="rect">
            <a:avLst/>
          </a:prstGeom>
        </p:spPr>
        <p:txBody>
          <a:bodyPr lIns="0" tIns="0" rIns="0" bIns="0" rtlCol="0" anchor="t">
            <a:spAutoFit/>
          </a:bodyPr>
          <a:lstStyle/>
          <a:p>
            <a:pPr algn="ctr">
              <a:lnSpc>
                <a:spcPts val="3311"/>
              </a:lnSpc>
            </a:pPr>
            <a:r>
              <a:rPr lang="en-US" sz="2400" b="1" dirty="0">
                <a:solidFill>
                  <a:srgbClr val="FBBB15"/>
                </a:solidFill>
                <a:latin typeface="Source Sans Pro Bold"/>
                <a:ea typeface="Source Sans Pro Bold"/>
                <a:cs typeface="Source Sans Pro Bold"/>
                <a:sym typeface="Source Sans Pro Bold"/>
              </a:rPr>
              <a:t>MANAGEABLE</a:t>
            </a:r>
            <a:r>
              <a:rPr lang="en-US" sz="2400" b="1" dirty="0">
                <a:solidFill>
                  <a:srgbClr val="00B050"/>
                </a:solidFill>
                <a:latin typeface="Source Sans Pro Bold"/>
                <a:ea typeface="Source Sans Pro Bold"/>
                <a:cs typeface="Source Sans Pro Bold"/>
                <a:sym typeface="Source Sans Pro Bold"/>
              </a:rPr>
              <a:t> </a:t>
            </a:r>
          </a:p>
          <a:p>
            <a:pPr algn="ctr">
              <a:lnSpc>
                <a:spcPts val="2483"/>
              </a:lnSpc>
            </a:pPr>
            <a:r>
              <a:rPr lang="en-US" sz="1800" i="1" dirty="0">
                <a:solidFill>
                  <a:srgbClr val="0B0B45"/>
                </a:solidFill>
                <a:latin typeface="Source Sans Pro Italics"/>
                <a:ea typeface="Source Sans Pro Italics"/>
                <a:cs typeface="Source Sans Pro Italics"/>
                <a:sym typeface="Source Sans Pro Italics"/>
              </a:rPr>
              <a:t>What I do if needed</a:t>
            </a:r>
          </a:p>
        </p:txBody>
      </p:sp>
      <p:sp>
        <p:nvSpPr>
          <p:cNvPr id="37" name="TextBox 37"/>
          <p:cNvSpPr txBox="1"/>
          <p:nvPr/>
        </p:nvSpPr>
        <p:spPr>
          <a:xfrm>
            <a:off x="4584082" y="7953756"/>
            <a:ext cx="2544746" cy="1047369"/>
          </a:xfrm>
          <a:prstGeom prst="rect">
            <a:avLst/>
          </a:prstGeom>
        </p:spPr>
        <p:txBody>
          <a:bodyPr lIns="0" tIns="0" rIns="0" bIns="0" rtlCol="0" anchor="t">
            <a:spAutoFit/>
          </a:bodyPr>
          <a:lstStyle/>
          <a:p>
            <a:pPr algn="ctr">
              <a:lnSpc>
                <a:spcPts val="3311"/>
              </a:lnSpc>
            </a:pPr>
            <a:r>
              <a:rPr lang="en-US" sz="2400" b="1" dirty="0">
                <a:solidFill>
                  <a:srgbClr val="E20000"/>
                </a:solidFill>
                <a:latin typeface="Source Sans Pro Bold"/>
                <a:ea typeface="Source Sans Pro Bold"/>
                <a:cs typeface="Source Sans Pro Bold"/>
                <a:sym typeface="Source Sans Pro Bold"/>
              </a:rPr>
              <a:t>LEAST PREFERRED</a:t>
            </a:r>
            <a:r>
              <a:rPr lang="en-US" sz="2400" b="1" dirty="0">
                <a:solidFill>
                  <a:srgbClr val="00B050"/>
                </a:solidFill>
                <a:latin typeface="Source Sans Pro Bold"/>
                <a:ea typeface="Source Sans Pro Bold"/>
                <a:cs typeface="Source Sans Pro Bold"/>
                <a:sym typeface="Source Sans Pro Bold"/>
              </a:rPr>
              <a:t> </a:t>
            </a:r>
          </a:p>
          <a:p>
            <a:pPr algn="ctr">
              <a:lnSpc>
                <a:spcPts val="2483"/>
              </a:lnSpc>
            </a:pPr>
            <a:r>
              <a:rPr lang="en-US" sz="1800" i="1" dirty="0">
                <a:solidFill>
                  <a:srgbClr val="0B0B45"/>
                </a:solidFill>
                <a:latin typeface="Source Sans Pro Italics"/>
                <a:ea typeface="Source Sans Pro Italics"/>
                <a:cs typeface="Source Sans Pro Italics"/>
                <a:sym typeface="Source Sans Pro Italics"/>
              </a:rPr>
              <a:t>What I wish someone else would do</a:t>
            </a:r>
          </a:p>
        </p:txBody>
      </p:sp>
      <p:sp>
        <p:nvSpPr>
          <p:cNvPr id="38" name="Freeform 38"/>
          <p:cNvSpPr/>
          <p:nvPr/>
        </p:nvSpPr>
        <p:spPr>
          <a:xfrm rot="5482690">
            <a:off x="16406062" y="25515"/>
            <a:ext cx="2147509" cy="2147509"/>
          </a:xfrm>
          <a:custGeom>
            <a:avLst/>
            <a:gdLst/>
            <a:ahLst/>
            <a:cxnLst/>
            <a:rect l="l" t="t" r="r" b="b"/>
            <a:pathLst>
              <a:path w="2147509" h="2147509">
                <a:moveTo>
                  <a:pt x="0" y="0"/>
                </a:moveTo>
                <a:lnTo>
                  <a:pt x="2147509" y="0"/>
                </a:lnTo>
                <a:lnTo>
                  <a:pt x="2147509" y="2147509"/>
                </a:lnTo>
                <a:lnTo>
                  <a:pt x="0" y="214750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9" name="TextBox 39"/>
          <p:cNvSpPr txBox="1"/>
          <p:nvPr/>
        </p:nvSpPr>
        <p:spPr>
          <a:xfrm>
            <a:off x="1262640" y="1165668"/>
            <a:ext cx="11801356" cy="848562"/>
          </a:xfrm>
          <a:prstGeom prst="rect">
            <a:avLst/>
          </a:prstGeom>
        </p:spPr>
        <p:txBody>
          <a:bodyPr lIns="0" tIns="0" rIns="0" bIns="0" rtlCol="0" anchor="t">
            <a:spAutoFit/>
          </a:bodyPr>
          <a:lstStyle/>
          <a:p>
            <a:pPr algn="l">
              <a:lnSpc>
                <a:spcPts val="6380"/>
              </a:lnSpc>
            </a:pPr>
            <a:r>
              <a:rPr lang="en-US" sz="6380">
                <a:solidFill>
                  <a:srgbClr val="372A28"/>
                </a:solidFill>
                <a:latin typeface="Source Sans Pro"/>
                <a:ea typeface="Source Sans Pro"/>
                <a:cs typeface="Source Sans Pro"/>
                <a:sym typeface="Source Sans Pro"/>
              </a:rPr>
              <a:t>BELBIN TEAM ROLE MODEL</a:t>
            </a:r>
          </a:p>
        </p:txBody>
      </p:sp>
      <p:sp>
        <p:nvSpPr>
          <p:cNvPr id="40" name="Freeform 40"/>
          <p:cNvSpPr/>
          <p:nvPr/>
        </p:nvSpPr>
        <p:spPr>
          <a:xfrm>
            <a:off x="0" y="2014230"/>
            <a:ext cx="2312650" cy="252791"/>
          </a:xfrm>
          <a:custGeom>
            <a:avLst/>
            <a:gdLst/>
            <a:ahLst/>
            <a:cxnLst/>
            <a:rect l="l" t="t" r="r" b="b"/>
            <a:pathLst>
              <a:path w="2312650" h="252791">
                <a:moveTo>
                  <a:pt x="0" y="0"/>
                </a:moveTo>
                <a:lnTo>
                  <a:pt x="2312650" y="0"/>
                </a:lnTo>
                <a:lnTo>
                  <a:pt x="2312650" y="252792"/>
                </a:lnTo>
                <a:lnTo>
                  <a:pt x="0" y="252792"/>
                </a:lnTo>
                <a:lnTo>
                  <a:pt x="0" y="0"/>
                </a:lnTo>
                <a:close/>
              </a:path>
            </a:pathLst>
          </a:custGeom>
          <a:blipFill>
            <a:blip r:embed="rId19">
              <a:alphaModFix amt="80000"/>
              <a:extLst>
                <a:ext uri="{96DAC541-7B7A-43D3-8B79-37D633B846F1}">
                  <asvg:svgBlip xmlns:asvg="http://schemas.microsoft.com/office/drawing/2016/SVG/main" r:embed="rId20"/>
                </a:ext>
              </a:extLst>
            </a:blip>
            <a:stretch>
              <a:fillRect b="-132221"/>
            </a:stretch>
          </a:blipFill>
        </p:spPr>
        <p:txBody>
          <a:bodyPr/>
          <a:lstStyle/>
          <a:p>
            <a:endParaRPr lang="en-US"/>
          </a:p>
        </p:txBody>
      </p:sp>
      <p:sp>
        <p:nvSpPr>
          <p:cNvPr id="41" name="Freeform 41"/>
          <p:cNvSpPr/>
          <p:nvPr/>
        </p:nvSpPr>
        <p:spPr>
          <a:xfrm>
            <a:off x="7893903" y="9780359"/>
            <a:ext cx="1146131" cy="361472"/>
          </a:xfrm>
          <a:custGeom>
            <a:avLst/>
            <a:gdLst/>
            <a:ahLst/>
            <a:cxnLst/>
            <a:rect l="l" t="t" r="r" b="b"/>
            <a:pathLst>
              <a:path w="1146131" h="361472">
                <a:moveTo>
                  <a:pt x="0" y="0"/>
                </a:moveTo>
                <a:lnTo>
                  <a:pt x="1146131" y="0"/>
                </a:lnTo>
                <a:lnTo>
                  <a:pt x="1146131" y="361472"/>
                </a:lnTo>
                <a:lnTo>
                  <a:pt x="0" y="361472"/>
                </a:lnTo>
                <a:lnTo>
                  <a:pt x="0" y="0"/>
                </a:lnTo>
                <a:close/>
              </a:path>
            </a:pathLst>
          </a:custGeom>
          <a:blipFill>
            <a:blip r:embed="rId21"/>
            <a:stretch>
              <a:fillRect/>
            </a:stretch>
          </a:blipFill>
        </p:spPr>
        <p:txBody>
          <a:bodyPr/>
          <a:lstStyle/>
          <a:p>
            <a:endParaRPr lang="en-US"/>
          </a:p>
        </p:txBody>
      </p:sp>
      <p:sp>
        <p:nvSpPr>
          <p:cNvPr id="42" name="TextBox 42"/>
          <p:cNvSpPr txBox="1"/>
          <p:nvPr/>
        </p:nvSpPr>
        <p:spPr>
          <a:xfrm>
            <a:off x="9480179" y="9732734"/>
            <a:ext cx="3472377" cy="319662"/>
          </a:xfrm>
          <a:prstGeom prst="rect">
            <a:avLst/>
          </a:prstGeom>
        </p:spPr>
        <p:txBody>
          <a:bodyPr lIns="0" tIns="0" rIns="0" bIns="0" rtlCol="0" anchor="t">
            <a:spAutoFit/>
          </a:bodyPr>
          <a:lstStyle/>
          <a:p>
            <a:pPr algn="l">
              <a:lnSpc>
                <a:spcPts val="2552"/>
              </a:lnSpc>
            </a:pPr>
            <a:r>
              <a:rPr lang="en-US" sz="1822">
                <a:solidFill>
                  <a:srgbClr val="000000"/>
                </a:solidFill>
                <a:latin typeface="Source Sans Pro"/>
                <a:ea typeface="Source Sans Pro"/>
                <a:cs typeface="Source Sans Pro"/>
                <a:sym typeface="Source Sans Pro"/>
              </a:rPr>
              <a:t>belbinnorthamerica.com</a:t>
            </a:r>
          </a:p>
        </p:txBody>
      </p:sp>
      <p:sp>
        <p:nvSpPr>
          <p:cNvPr id="43" name="Freeform 43"/>
          <p:cNvSpPr/>
          <p:nvPr/>
        </p:nvSpPr>
        <p:spPr>
          <a:xfrm>
            <a:off x="9186181" y="9635190"/>
            <a:ext cx="149297" cy="651810"/>
          </a:xfrm>
          <a:custGeom>
            <a:avLst/>
            <a:gdLst/>
            <a:ahLst/>
            <a:cxnLst/>
            <a:rect l="l" t="t" r="r" b="b"/>
            <a:pathLst>
              <a:path w="149297" h="651810">
                <a:moveTo>
                  <a:pt x="0" y="0"/>
                </a:moveTo>
                <a:lnTo>
                  <a:pt x="149297" y="0"/>
                </a:lnTo>
                <a:lnTo>
                  <a:pt x="149297" y="651810"/>
                </a:lnTo>
                <a:lnTo>
                  <a:pt x="0" y="65181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246711" y="1143000"/>
            <a:ext cx="14526689" cy="766300"/>
          </a:xfrm>
          <a:prstGeom prst="rect">
            <a:avLst/>
          </a:prstGeom>
        </p:spPr>
        <p:txBody>
          <a:bodyPr wrap="square" lIns="0" tIns="0" rIns="0" bIns="0" rtlCol="0" anchor="t">
            <a:spAutoFit/>
          </a:bodyPr>
          <a:lstStyle/>
          <a:p>
            <a:pPr algn="l">
              <a:lnSpc>
                <a:spcPts val="6300"/>
              </a:lnSpc>
            </a:pPr>
            <a:r>
              <a:rPr lang="en-US" sz="4800" dirty="0">
                <a:solidFill>
                  <a:srgbClr val="372A28"/>
                </a:solidFill>
                <a:latin typeface="Source Sans Pro"/>
                <a:ea typeface="Source Sans Pro"/>
                <a:cs typeface="Source Sans Pro"/>
                <a:sym typeface="Source Sans Pro"/>
              </a:rPr>
              <a:t>FACTORS DETERMINING INDIVIDUAL BEHAVIOR IN TEAMS </a:t>
            </a:r>
          </a:p>
        </p:txBody>
      </p:sp>
      <p:sp>
        <p:nvSpPr>
          <p:cNvPr id="4" name="Freeform 4"/>
          <p:cNvSpPr/>
          <p:nvPr/>
        </p:nvSpPr>
        <p:spPr>
          <a:xfrm>
            <a:off x="0" y="2003495"/>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60" name="Group 6">
            <a:extLst>
              <a:ext uri="{FF2B5EF4-FFF2-40B4-BE49-F238E27FC236}">
                <a16:creationId xmlns:a16="http://schemas.microsoft.com/office/drawing/2014/main" id="{7C9F126F-D970-3341-D07A-04BA6C6EC95C}"/>
              </a:ext>
            </a:extLst>
          </p:cNvPr>
          <p:cNvGrpSpPr/>
          <p:nvPr/>
        </p:nvGrpSpPr>
        <p:grpSpPr>
          <a:xfrm>
            <a:off x="9134656" y="4432054"/>
            <a:ext cx="1996888" cy="1996888"/>
            <a:chOff x="0" y="0"/>
            <a:chExt cx="2662517" cy="2662518"/>
          </a:xfrm>
        </p:grpSpPr>
        <p:sp>
          <p:nvSpPr>
            <p:cNvPr id="61" name="Freeform 7">
              <a:extLst>
                <a:ext uri="{FF2B5EF4-FFF2-40B4-BE49-F238E27FC236}">
                  <a16:creationId xmlns:a16="http://schemas.microsoft.com/office/drawing/2014/main" id="{7A9347FC-CDF8-BE58-3632-2631241D6FE5}"/>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62" name="TextBox 8">
              <a:extLst>
                <a:ext uri="{FF2B5EF4-FFF2-40B4-BE49-F238E27FC236}">
                  <a16:creationId xmlns:a16="http://schemas.microsoft.com/office/drawing/2014/main" id="{7311DFD2-7506-646A-C5A1-CE04B4F8E840}"/>
                </a:ext>
              </a:extLst>
            </p:cNvPr>
            <p:cNvSpPr txBox="1"/>
            <p:nvPr/>
          </p:nvSpPr>
          <p:spPr>
            <a:xfrm>
              <a:off x="0" y="-38100"/>
              <a:ext cx="2662517" cy="270061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a:solidFill>
                    <a:srgbClr val="0B0B45"/>
                  </a:solidFill>
                  <a:latin typeface="Calibri (MS) Bold"/>
                  <a:ea typeface="Calibri (MS) Bold"/>
                  <a:cs typeface="Calibri (MS) Bold"/>
                  <a:sym typeface="Calibri (MS) Bold"/>
                </a:rPr>
                <a:t>EXTERNAL </a:t>
              </a:r>
            </a:p>
            <a:p>
              <a:pPr marL="0" lvl="0" indent="0" algn="ctr">
                <a:lnSpc>
                  <a:spcPts val="2879"/>
                </a:lnSpc>
                <a:spcBef>
                  <a:spcPct val="0"/>
                </a:spcBef>
              </a:pPr>
              <a:r>
                <a:rPr lang="en-US" sz="2400" b="1" u="none" strike="noStrike">
                  <a:solidFill>
                    <a:srgbClr val="0B0B45"/>
                  </a:solidFill>
                  <a:latin typeface="Calibri (MS) Bold"/>
                  <a:ea typeface="Calibri (MS) Bold"/>
                  <a:cs typeface="Calibri (MS) Bold"/>
                  <a:sym typeface="Calibri (MS) Bold"/>
                </a:rPr>
                <a:t>INFLUENCES</a:t>
              </a:r>
            </a:p>
          </p:txBody>
        </p:sp>
      </p:grpSp>
      <p:grpSp>
        <p:nvGrpSpPr>
          <p:cNvPr id="63" name="Group 9">
            <a:extLst>
              <a:ext uri="{FF2B5EF4-FFF2-40B4-BE49-F238E27FC236}">
                <a16:creationId xmlns:a16="http://schemas.microsoft.com/office/drawing/2014/main" id="{A883D02D-7B94-85EE-0E21-C78C963E180B}"/>
              </a:ext>
            </a:extLst>
          </p:cNvPr>
          <p:cNvGrpSpPr/>
          <p:nvPr/>
        </p:nvGrpSpPr>
        <p:grpSpPr>
          <a:xfrm>
            <a:off x="8109309" y="5945567"/>
            <a:ext cx="1996888" cy="1996888"/>
            <a:chOff x="0" y="0"/>
            <a:chExt cx="2662517" cy="2662518"/>
          </a:xfrm>
        </p:grpSpPr>
        <p:sp>
          <p:nvSpPr>
            <p:cNvPr id="64" name="Freeform 10">
              <a:extLst>
                <a:ext uri="{FF2B5EF4-FFF2-40B4-BE49-F238E27FC236}">
                  <a16:creationId xmlns:a16="http://schemas.microsoft.com/office/drawing/2014/main" id="{9942FB9B-75FC-ABAD-5F2D-E5CBF2D97AF1}"/>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65" name="TextBox 11">
              <a:extLst>
                <a:ext uri="{FF2B5EF4-FFF2-40B4-BE49-F238E27FC236}">
                  <a16:creationId xmlns:a16="http://schemas.microsoft.com/office/drawing/2014/main" id="{AD07FA4B-3B16-ECB4-8172-9D8278F5F641}"/>
                </a:ext>
              </a:extLst>
            </p:cNvPr>
            <p:cNvSpPr txBox="1"/>
            <p:nvPr/>
          </p:nvSpPr>
          <p:spPr>
            <a:xfrm>
              <a:off x="0" y="-38100"/>
              <a:ext cx="2662517" cy="270061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a:solidFill>
                    <a:srgbClr val="0B0B45"/>
                  </a:solidFill>
                  <a:latin typeface="Calibri (MS) Bold"/>
                  <a:ea typeface="Calibri (MS) Bold"/>
                  <a:cs typeface="Calibri (MS) Bold"/>
                  <a:sym typeface="Calibri (MS) Bold"/>
                </a:rPr>
                <a:t>EXPERIENCE</a:t>
              </a:r>
            </a:p>
          </p:txBody>
        </p:sp>
      </p:grpSp>
      <p:grpSp>
        <p:nvGrpSpPr>
          <p:cNvPr id="66" name="Group 12">
            <a:extLst>
              <a:ext uri="{FF2B5EF4-FFF2-40B4-BE49-F238E27FC236}">
                <a16:creationId xmlns:a16="http://schemas.microsoft.com/office/drawing/2014/main" id="{543048C2-D34A-CC46-F87E-DB5C86799099}"/>
              </a:ext>
            </a:extLst>
          </p:cNvPr>
          <p:cNvGrpSpPr/>
          <p:nvPr/>
        </p:nvGrpSpPr>
        <p:grpSpPr>
          <a:xfrm>
            <a:off x="6967414" y="4604837"/>
            <a:ext cx="1996888" cy="1996888"/>
            <a:chOff x="0" y="0"/>
            <a:chExt cx="2662517" cy="2662518"/>
          </a:xfrm>
        </p:grpSpPr>
        <p:sp>
          <p:nvSpPr>
            <p:cNvPr id="67" name="Freeform 13">
              <a:extLst>
                <a:ext uri="{FF2B5EF4-FFF2-40B4-BE49-F238E27FC236}">
                  <a16:creationId xmlns:a16="http://schemas.microsoft.com/office/drawing/2014/main" id="{127BE97B-7D4A-A318-B874-520181270495}"/>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68" name="TextBox 14">
              <a:extLst>
                <a:ext uri="{FF2B5EF4-FFF2-40B4-BE49-F238E27FC236}">
                  <a16:creationId xmlns:a16="http://schemas.microsoft.com/office/drawing/2014/main" id="{A87710C9-897C-09FE-EE81-42321716F1D6}"/>
                </a:ext>
              </a:extLst>
            </p:cNvPr>
            <p:cNvSpPr txBox="1"/>
            <p:nvPr/>
          </p:nvSpPr>
          <p:spPr>
            <a:xfrm>
              <a:off x="0" y="-38100"/>
              <a:ext cx="2662517" cy="2700618"/>
            </a:xfrm>
            <a:prstGeom prst="rect">
              <a:avLst/>
            </a:prstGeom>
          </p:spPr>
          <p:txBody>
            <a:bodyPr lIns="50800" tIns="50800" rIns="50800" bIns="50800" rtlCol="0" anchor="ctr"/>
            <a:lstStyle/>
            <a:p>
              <a:pPr algn="ctr">
                <a:lnSpc>
                  <a:spcPts val="2879"/>
                </a:lnSpc>
              </a:pPr>
              <a:r>
                <a:rPr lang="en-US" sz="2400" b="1">
                  <a:solidFill>
                    <a:srgbClr val="0B0B45"/>
                  </a:solidFill>
                  <a:latin typeface="Calibri (MS) Bold"/>
                  <a:ea typeface="Calibri (MS) Bold"/>
                  <a:cs typeface="Calibri (MS) Bold"/>
                  <a:sym typeface="Calibri (MS) Bold"/>
                </a:rPr>
                <a:t>VALUES &amp; </a:t>
              </a:r>
            </a:p>
            <a:p>
              <a:pPr algn="ctr">
                <a:lnSpc>
                  <a:spcPts val="2879"/>
                </a:lnSpc>
              </a:pPr>
              <a:r>
                <a:rPr lang="en-US" sz="2400" b="1">
                  <a:solidFill>
                    <a:srgbClr val="0B0B45"/>
                  </a:solidFill>
                  <a:latin typeface="Calibri (MS) Bold"/>
                  <a:ea typeface="Calibri (MS) Bold"/>
                  <a:cs typeface="Calibri (MS) Bold"/>
                  <a:sym typeface="Calibri (MS) Bold"/>
                </a:rPr>
                <a:t>MOTIVATIONS</a:t>
              </a:r>
            </a:p>
          </p:txBody>
        </p:sp>
      </p:grpSp>
      <p:grpSp>
        <p:nvGrpSpPr>
          <p:cNvPr id="69" name="Group 15">
            <a:extLst>
              <a:ext uri="{FF2B5EF4-FFF2-40B4-BE49-F238E27FC236}">
                <a16:creationId xmlns:a16="http://schemas.microsoft.com/office/drawing/2014/main" id="{7C3554E2-ADBD-2324-3E8D-FBE6E214C97A}"/>
              </a:ext>
            </a:extLst>
          </p:cNvPr>
          <p:cNvGrpSpPr/>
          <p:nvPr/>
        </p:nvGrpSpPr>
        <p:grpSpPr>
          <a:xfrm>
            <a:off x="5181486" y="3098278"/>
            <a:ext cx="7852515" cy="1988010"/>
            <a:chOff x="0" y="0"/>
            <a:chExt cx="10470020" cy="2650680"/>
          </a:xfrm>
        </p:grpSpPr>
        <p:sp>
          <p:nvSpPr>
            <p:cNvPr id="70" name="Freeform 16">
              <a:extLst>
                <a:ext uri="{FF2B5EF4-FFF2-40B4-BE49-F238E27FC236}">
                  <a16:creationId xmlns:a16="http://schemas.microsoft.com/office/drawing/2014/main" id="{1AA4BF50-7894-D3A2-4CDD-A4832BC8EDE6}"/>
                </a:ext>
              </a:extLst>
            </p:cNvPr>
            <p:cNvSpPr/>
            <p:nvPr/>
          </p:nvSpPr>
          <p:spPr>
            <a:xfrm>
              <a:off x="0" y="0"/>
              <a:ext cx="10470007" cy="2650744"/>
            </a:xfrm>
            <a:custGeom>
              <a:avLst/>
              <a:gdLst/>
              <a:ahLst/>
              <a:cxnLst/>
              <a:rect l="l" t="t" r="r" b="b"/>
              <a:pathLst>
                <a:path w="10470007" h="2650744">
                  <a:moveTo>
                    <a:pt x="0" y="1325372"/>
                  </a:moveTo>
                  <a:cubicBezTo>
                    <a:pt x="0" y="593344"/>
                    <a:pt x="2343785" y="0"/>
                    <a:pt x="5235067" y="0"/>
                  </a:cubicBezTo>
                  <a:cubicBezTo>
                    <a:pt x="8126349" y="0"/>
                    <a:pt x="10470007" y="593344"/>
                    <a:pt x="10470007" y="1325372"/>
                  </a:cubicBezTo>
                  <a:cubicBezTo>
                    <a:pt x="10470007" y="2057400"/>
                    <a:pt x="8126222" y="2650744"/>
                    <a:pt x="5235067" y="2650744"/>
                  </a:cubicBezTo>
                  <a:cubicBezTo>
                    <a:pt x="2343912" y="2650744"/>
                    <a:pt x="0" y="2057273"/>
                    <a:pt x="0" y="1325372"/>
                  </a:cubicBezTo>
                  <a:close/>
                </a:path>
              </a:pathLst>
            </a:custGeom>
            <a:solidFill>
              <a:srgbClr val="D9D9D9">
                <a:alpha val="15686"/>
              </a:srgbClr>
            </a:solidFill>
          </p:spPr>
          <p:txBody>
            <a:bodyPr/>
            <a:lstStyle/>
            <a:p>
              <a:endParaRPr lang="en-US" dirty="0"/>
            </a:p>
          </p:txBody>
        </p:sp>
      </p:grpSp>
      <p:grpSp>
        <p:nvGrpSpPr>
          <p:cNvPr id="71" name="Group 17">
            <a:extLst>
              <a:ext uri="{FF2B5EF4-FFF2-40B4-BE49-F238E27FC236}">
                <a16:creationId xmlns:a16="http://schemas.microsoft.com/office/drawing/2014/main" id="{9F9A7B04-1946-B9AD-8D0A-55DAAEE143FE}"/>
              </a:ext>
            </a:extLst>
          </p:cNvPr>
          <p:cNvGrpSpPr/>
          <p:nvPr/>
        </p:nvGrpSpPr>
        <p:grpSpPr>
          <a:xfrm>
            <a:off x="8560913" y="8322193"/>
            <a:ext cx="1147486" cy="748103"/>
            <a:chOff x="0" y="0"/>
            <a:chExt cx="1529982" cy="997471"/>
          </a:xfrm>
        </p:grpSpPr>
        <p:sp>
          <p:nvSpPr>
            <p:cNvPr id="72" name="Freeform 18">
              <a:extLst>
                <a:ext uri="{FF2B5EF4-FFF2-40B4-BE49-F238E27FC236}">
                  <a16:creationId xmlns:a16="http://schemas.microsoft.com/office/drawing/2014/main" id="{ECEC5AFA-B8EF-B571-26F0-EBE133CC8389}"/>
                </a:ext>
              </a:extLst>
            </p:cNvPr>
            <p:cNvSpPr/>
            <p:nvPr/>
          </p:nvSpPr>
          <p:spPr>
            <a:xfrm>
              <a:off x="25400" y="25400"/>
              <a:ext cx="1479169" cy="946658"/>
            </a:xfrm>
            <a:custGeom>
              <a:avLst/>
              <a:gdLst/>
              <a:ahLst/>
              <a:cxnLst/>
              <a:rect l="l" t="t" r="r" b="b"/>
              <a:pathLst>
                <a:path w="1479169" h="946658">
                  <a:moveTo>
                    <a:pt x="0" y="473329"/>
                  </a:moveTo>
                  <a:lnTo>
                    <a:pt x="369824" y="473329"/>
                  </a:lnTo>
                  <a:lnTo>
                    <a:pt x="369824" y="0"/>
                  </a:lnTo>
                  <a:lnTo>
                    <a:pt x="1109345" y="0"/>
                  </a:lnTo>
                  <a:lnTo>
                    <a:pt x="1109345" y="473329"/>
                  </a:lnTo>
                  <a:lnTo>
                    <a:pt x="1479169" y="473329"/>
                  </a:lnTo>
                  <a:lnTo>
                    <a:pt x="739648" y="946658"/>
                  </a:lnTo>
                  <a:close/>
                </a:path>
              </a:pathLst>
            </a:custGeom>
            <a:solidFill>
              <a:srgbClr val="A0326E"/>
            </a:solidFill>
          </p:spPr>
          <p:txBody>
            <a:bodyPr/>
            <a:lstStyle/>
            <a:p>
              <a:endParaRPr lang="en-US"/>
            </a:p>
          </p:txBody>
        </p:sp>
        <p:sp>
          <p:nvSpPr>
            <p:cNvPr id="73" name="Freeform 19">
              <a:extLst>
                <a:ext uri="{FF2B5EF4-FFF2-40B4-BE49-F238E27FC236}">
                  <a16:creationId xmlns:a16="http://schemas.microsoft.com/office/drawing/2014/main" id="{1FFE050C-8936-154D-C30D-FA6EB2B583A1}"/>
                </a:ext>
              </a:extLst>
            </p:cNvPr>
            <p:cNvSpPr/>
            <p:nvPr/>
          </p:nvSpPr>
          <p:spPr>
            <a:xfrm>
              <a:off x="-16" y="0"/>
              <a:ext cx="1530001" cy="997522"/>
            </a:xfrm>
            <a:custGeom>
              <a:avLst/>
              <a:gdLst/>
              <a:ahLst/>
              <a:cxnLst/>
              <a:rect l="l" t="t" r="r" b="b"/>
              <a:pathLst>
                <a:path w="1530001" h="997522">
                  <a:moveTo>
                    <a:pt x="25416" y="473329"/>
                  </a:moveTo>
                  <a:lnTo>
                    <a:pt x="395240" y="473329"/>
                  </a:lnTo>
                  <a:lnTo>
                    <a:pt x="395240" y="498729"/>
                  </a:lnTo>
                  <a:lnTo>
                    <a:pt x="369840" y="498729"/>
                  </a:lnTo>
                  <a:lnTo>
                    <a:pt x="369840" y="25400"/>
                  </a:lnTo>
                  <a:cubicBezTo>
                    <a:pt x="369840" y="11430"/>
                    <a:pt x="381270" y="0"/>
                    <a:pt x="395240" y="0"/>
                  </a:cubicBezTo>
                  <a:lnTo>
                    <a:pt x="1134761" y="0"/>
                  </a:lnTo>
                  <a:cubicBezTo>
                    <a:pt x="1148731" y="0"/>
                    <a:pt x="1160161" y="11430"/>
                    <a:pt x="1160161" y="25400"/>
                  </a:cubicBezTo>
                  <a:lnTo>
                    <a:pt x="1160161" y="498729"/>
                  </a:lnTo>
                  <a:lnTo>
                    <a:pt x="1134761" y="498729"/>
                  </a:lnTo>
                  <a:lnTo>
                    <a:pt x="1134761" y="473329"/>
                  </a:lnTo>
                  <a:lnTo>
                    <a:pt x="1504585" y="473329"/>
                  </a:lnTo>
                  <a:cubicBezTo>
                    <a:pt x="1515888" y="473329"/>
                    <a:pt x="1525794" y="480822"/>
                    <a:pt x="1528969" y="491617"/>
                  </a:cubicBezTo>
                  <a:cubicBezTo>
                    <a:pt x="1532144" y="502412"/>
                    <a:pt x="1527826" y="514096"/>
                    <a:pt x="1518301" y="520192"/>
                  </a:cubicBezTo>
                  <a:lnTo>
                    <a:pt x="778653" y="993521"/>
                  </a:lnTo>
                  <a:cubicBezTo>
                    <a:pt x="770271" y="998855"/>
                    <a:pt x="759603" y="998855"/>
                    <a:pt x="751221" y="993521"/>
                  </a:cubicBezTo>
                  <a:lnTo>
                    <a:pt x="11700" y="520192"/>
                  </a:lnTo>
                  <a:cubicBezTo>
                    <a:pt x="2175" y="514096"/>
                    <a:pt x="-2143" y="502539"/>
                    <a:pt x="1032" y="491617"/>
                  </a:cubicBezTo>
                  <a:cubicBezTo>
                    <a:pt x="4207" y="480695"/>
                    <a:pt x="14113" y="473329"/>
                    <a:pt x="25416" y="473329"/>
                  </a:cubicBezTo>
                  <a:moveTo>
                    <a:pt x="25416" y="524129"/>
                  </a:moveTo>
                  <a:lnTo>
                    <a:pt x="25416" y="498729"/>
                  </a:lnTo>
                  <a:lnTo>
                    <a:pt x="39132" y="477393"/>
                  </a:lnTo>
                  <a:lnTo>
                    <a:pt x="778653" y="950722"/>
                  </a:lnTo>
                  <a:lnTo>
                    <a:pt x="764937" y="972058"/>
                  </a:lnTo>
                  <a:lnTo>
                    <a:pt x="751221" y="950722"/>
                  </a:lnTo>
                  <a:lnTo>
                    <a:pt x="1490869" y="477393"/>
                  </a:lnTo>
                  <a:lnTo>
                    <a:pt x="1504585" y="498729"/>
                  </a:lnTo>
                  <a:lnTo>
                    <a:pt x="1504585" y="524129"/>
                  </a:lnTo>
                  <a:lnTo>
                    <a:pt x="1134761" y="524129"/>
                  </a:lnTo>
                  <a:cubicBezTo>
                    <a:pt x="1120791" y="524129"/>
                    <a:pt x="1109361" y="512699"/>
                    <a:pt x="1109361" y="498729"/>
                  </a:cubicBezTo>
                  <a:lnTo>
                    <a:pt x="1109361" y="25400"/>
                  </a:lnTo>
                  <a:lnTo>
                    <a:pt x="1134761" y="25400"/>
                  </a:lnTo>
                  <a:lnTo>
                    <a:pt x="1134761" y="50800"/>
                  </a:lnTo>
                  <a:lnTo>
                    <a:pt x="395240" y="50800"/>
                  </a:lnTo>
                  <a:lnTo>
                    <a:pt x="395240" y="25400"/>
                  </a:lnTo>
                  <a:lnTo>
                    <a:pt x="420640" y="25400"/>
                  </a:lnTo>
                  <a:lnTo>
                    <a:pt x="420640" y="498729"/>
                  </a:lnTo>
                  <a:cubicBezTo>
                    <a:pt x="420640" y="512699"/>
                    <a:pt x="409210" y="524129"/>
                    <a:pt x="395240" y="524129"/>
                  </a:cubicBezTo>
                  <a:lnTo>
                    <a:pt x="25416" y="524129"/>
                  </a:lnTo>
                  <a:close/>
                </a:path>
              </a:pathLst>
            </a:custGeom>
            <a:solidFill>
              <a:srgbClr val="FFFFFF"/>
            </a:solidFill>
          </p:spPr>
          <p:txBody>
            <a:bodyPr/>
            <a:lstStyle/>
            <a:p>
              <a:endParaRPr lang="en-US"/>
            </a:p>
          </p:txBody>
        </p:sp>
      </p:grpSp>
      <p:grpSp>
        <p:nvGrpSpPr>
          <p:cNvPr id="74" name="Group 20">
            <a:extLst>
              <a:ext uri="{FF2B5EF4-FFF2-40B4-BE49-F238E27FC236}">
                <a16:creationId xmlns:a16="http://schemas.microsoft.com/office/drawing/2014/main" id="{C2661F97-6F82-57FF-EBCE-760F67DDCAB7}"/>
              </a:ext>
            </a:extLst>
          </p:cNvPr>
          <p:cNvGrpSpPr/>
          <p:nvPr/>
        </p:nvGrpSpPr>
        <p:grpSpPr>
          <a:xfrm>
            <a:off x="6438081" y="8696244"/>
            <a:ext cx="5339324" cy="1345545"/>
            <a:chOff x="0" y="0"/>
            <a:chExt cx="7119099" cy="1794060"/>
          </a:xfrm>
        </p:grpSpPr>
        <p:sp>
          <p:nvSpPr>
            <p:cNvPr id="75" name="Freeform 21">
              <a:extLst>
                <a:ext uri="{FF2B5EF4-FFF2-40B4-BE49-F238E27FC236}">
                  <a16:creationId xmlns:a16="http://schemas.microsoft.com/office/drawing/2014/main" id="{25010B94-BC24-8EE2-A956-DC893A19E7A6}"/>
                </a:ext>
              </a:extLst>
            </p:cNvPr>
            <p:cNvSpPr/>
            <p:nvPr/>
          </p:nvSpPr>
          <p:spPr>
            <a:xfrm>
              <a:off x="0" y="0"/>
              <a:ext cx="7119096" cy="1794055"/>
            </a:xfrm>
            <a:custGeom>
              <a:avLst/>
              <a:gdLst/>
              <a:ahLst/>
              <a:cxnLst/>
              <a:rect l="l" t="t" r="r" b="b"/>
              <a:pathLst>
                <a:path w="7119096" h="1794055">
                  <a:moveTo>
                    <a:pt x="0" y="0"/>
                  </a:moveTo>
                  <a:lnTo>
                    <a:pt x="7119096" y="0"/>
                  </a:lnTo>
                  <a:lnTo>
                    <a:pt x="7119096" y="1794055"/>
                  </a:lnTo>
                  <a:lnTo>
                    <a:pt x="0" y="1794055"/>
                  </a:lnTo>
                  <a:close/>
                </a:path>
              </a:pathLst>
            </a:custGeom>
            <a:blipFill>
              <a:blip r:embed="rId10">
                <a:alphaModFix amt="0"/>
              </a:blip>
              <a:stretch>
                <a:fillRect t="-27319" b="-27320"/>
              </a:stretch>
            </a:blipFill>
          </p:spPr>
          <p:txBody>
            <a:bodyPr/>
            <a:lstStyle/>
            <a:p>
              <a:endParaRPr lang="en-US"/>
            </a:p>
          </p:txBody>
        </p:sp>
        <p:sp>
          <p:nvSpPr>
            <p:cNvPr id="76" name="TextBox 22">
              <a:extLst>
                <a:ext uri="{FF2B5EF4-FFF2-40B4-BE49-F238E27FC236}">
                  <a16:creationId xmlns:a16="http://schemas.microsoft.com/office/drawing/2014/main" id="{86875353-C609-CB65-C4A2-3A55E42AF67D}"/>
                </a:ext>
              </a:extLst>
            </p:cNvPr>
            <p:cNvSpPr txBox="1"/>
            <p:nvPr/>
          </p:nvSpPr>
          <p:spPr>
            <a:xfrm>
              <a:off x="0" y="-47625"/>
              <a:ext cx="7119099" cy="1841685"/>
            </a:xfrm>
            <a:prstGeom prst="rect">
              <a:avLst/>
            </a:prstGeom>
          </p:spPr>
          <p:txBody>
            <a:bodyPr lIns="0" tIns="0" rIns="0" bIns="0" rtlCol="0" anchor="ctr"/>
            <a:lstStyle/>
            <a:p>
              <a:pPr marL="0" lvl="0" indent="0" algn="ctr">
                <a:lnSpc>
                  <a:spcPts val="4673"/>
                </a:lnSpc>
                <a:spcBef>
                  <a:spcPct val="0"/>
                </a:spcBef>
              </a:pPr>
              <a:r>
                <a:rPr lang="en-US" sz="3399" b="1" u="none" strike="noStrike" spc="61">
                  <a:solidFill>
                    <a:srgbClr val="A0326E"/>
                  </a:solidFill>
                  <a:latin typeface="Source Sans Pro Bold"/>
                  <a:ea typeface="Source Sans Pro Bold"/>
                  <a:cs typeface="Source Sans Pro Bold"/>
                  <a:sym typeface="Source Sans Pro Bold"/>
                </a:rPr>
                <a:t>BEHAVIOR</a:t>
              </a:r>
            </a:p>
          </p:txBody>
        </p:sp>
      </p:grpSp>
      <p:grpSp>
        <p:nvGrpSpPr>
          <p:cNvPr id="77" name="Group 23">
            <a:extLst>
              <a:ext uri="{FF2B5EF4-FFF2-40B4-BE49-F238E27FC236}">
                <a16:creationId xmlns:a16="http://schemas.microsoft.com/office/drawing/2014/main" id="{0D01F1AC-2FF7-77B5-234E-6B3864A22BCD}"/>
              </a:ext>
            </a:extLst>
          </p:cNvPr>
          <p:cNvGrpSpPr/>
          <p:nvPr/>
        </p:nvGrpSpPr>
        <p:grpSpPr>
          <a:xfrm>
            <a:off x="4679962" y="2596824"/>
            <a:ext cx="8870632" cy="5638771"/>
            <a:chOff x="0" y="0"/>
            <a:chExt cx="11827510" cy="7518362"/>
          </a:xfrm>
        </p:grpSpPr>
        <p:sp>
          <p:nvSpPr>
            <p:cNvPr id="78" name="Freeform 24">
              <a:extLst>
                <a:ext uri="{FF2B5EF4-FFF2-40B4-BE49-F238E27FC236}">
                  <a16:creationId xmlns:a16="http://schemas.microsoft.com/office/drawing/2014/main" id="{F9BBA716-1DA3-E11D-33C7-E317A50582FA}"/>
                </a:ext>
              </a:extLst>
            </p:cNvPr>
            <p:cNvSpPr/>
            <p:nvPr/>
          </p:nvSpPr>
          <p:spPr>
            <a:xfrm>
              <a:off x="9312" y="9557"/>
              <a:ext cx="11808885" cy="7499318"/>
            </a:xfrm>
            <a:custGeom>
              <a:avLst/>
              <a:gdLst/>
              <a:ahLst/>
              <a:cxnLst/>
              <a:rect l="l" t="t" r="r" b="b"/>
              <a:pathLst>
                <a:path w="11808885" h="7499318">
                  <a:moveTo>
                    <a:pt x="57617" y="2135727"/>
                  </a:moveTo>
                  <a:cubicBezTo>
                    <a:pt x="-263439" y="1410303"/>
                    <a:pt x="775548" y="691864"/>
                    <a:pt x="2717632" y="296513"/>
                  </a:cubicBezTo>
                  <a:cubicBezTo>
                    <a:pt x="4659716" y="-98838"/>
                    <a:pt x="7149170" y="-98838"/>
                    <a:pt x="9091254" y="296513"/>
                  </a:cubicBezTo>
                  <a:cubicBezTo>
                    <a:pt x="11033338" y="691864"/>
                    <a:pt x="12072325" y="1410303"/>
                    <a:pt x="11751269" y="2135727"/>
                  </a:cubicBezTo>
                  <a:lnTo>
                    <a:pt x="7366086" y="7095839"/>
                  </a:lnTo>
                  <a:cubicBezTo>
                    <a:pt x="7263724" y="7327232"/>
                    <a:pt x="6640281" y="7499318"/>
                    <a:pt x="5904443" y="7499318"/>
                  </a:cubicBezTo>
                  <a:cubicBezTo>
                    <a:pt x="5168605" y="7499318"/>
                    <a:pt x="4545162" y="7327233"/>
                    <a:pt x="4442800" y="7095839"/>
                  </a:cubicBezTo>
                  <a:close/>
                  <a:moveTo>
                    <a:pt x="375498" y="1874742"/>
                  </a:moveTo>
                  <a:cubicBezTo>
                    <a:pt x="375498" y="2703036"/>
                    <a:pt x="2850855" y="3374612"/>
                    <a:pt x="5904443" y="3374612"/>
                  </a:cubicBezTo>
                  <a:cubicBezTo>
                    <a:pt x="8958031" y="3374612"/>
                    <a:pt x="11433388" y="2703163"/>
                    <a:pt x="11433388" y="1874742"/>
                  </a:cubicBezTo>
                  <a:cubicBezTo>
                    <a:pt x="11433388" y="1046321"/>
                    <a:pt x="8958031" y="374872"/>
                    <a:pt x="5904443" y="374872"/>
                  </a:cubicBezTo>
                  <a:cubicBezTo>
                    <a:pt x="2850855" y="374872"/>
                    <a:pt x="375498" y="1046448"/>
                    <a:pt x="375498" y="1874742"/>
                  </a:cubicBezTo>
                  <a:close/>
                </a:path>
              </a:pathLst>
            </a:custGeom>
            <a:solidFill>
              <a:srgbClr val="FFFFFF">
                <a:alpha val="15686"/>
              </a:srgbClr>
            </a:solidFill>
          </p:spPr>
          <p:txBody>
            <a:bodyPr/>
            <a:lstStyle/>
            <a:p>
              <a:endParaRPr lang="en-US" dirty="0"/>
            </a:p>
          </p:txBody>
        </p:sp>
        <p:sp>
          <p:nvSpPr>
            <p:cNvPr id="79" name="Freeform 25">
              <a:extLst>
                <a:ext uri="{FF2B5EF4-FFF2-40B4-BE49-F238E27FC236}">
                  <a16:creationId xmlns:a16="http://schemas.microsoft.com/office/drawing/2014/main" id="{DD1E6E1E-1DC2-73F6-FEDD-DF9A03F20F6D}"/>
                </a:ext>
              </a:extLst>
            </p:cNvPr>
            <p:cNvSpPr/>
            <p:nvPr/>
          </p:nvSpPr>
          <p:spPr>
            <a:xfrm>
              <a:off x="-307" y="95"/>
              <a:ext cx="11828037" cy="7518305"/>
            </a:xfrm>
            <a:custGeom>
              <a:avLst/>
              <a:gdLst/>
              <a:ahLst/>
              <a:cxnLst/>
              <a:rect l="l" t="t" r="r" b="b"/>
              <a:pathLst>
                <a:path w="11828037" h="7518305">
                  <a:moveTo>
                    <a:pt x="76761" y="2145189"/>
                  </a:moveTo>
                  <a:cubicBezTo>
                    <a:pt x="76761" y="2149634"/>
                    <a:pt x="73586" y="2153571"/>
                    <a:pt x="69268" y="2154460"/>
                  </a:cubicBezTo>
                  <a:cubicBezTo>
                    <a:pt x="64950" y="2155349"/>
                    <a:pt x="60378" y="2153063"/>
                    <a:pt x="58600" y="2148999"/>
                  </a:cubicBezTo>
                  <a:cubicBezTo>
                    <a:pt x="-160602" y="1653826"/>
                    <a:pt x="244782" y="1166781"/>
                    <a:pt x="1113462" y="782352"/>
                  </a:cubicBezTo>
                  <a:cubicBezTo>
                    <a:pt x="1541833" y="592741"/>
                    <a:pt x="2084631" y="427133"/>
                    <a:pt x="2725346" y="296704"/>
                  </a:cubicBezTo>
                  <a:cubicBezTo>
                    <a:pt x="4668700" y="-98901"/>
                    <a:pt x="7159424" y="-98901"/>
                    <a:pt x="9102778" y="296704"/>
                  </a:cubicBezTo>
                  <a:cubicBezTo>
                    <a:pt x="10915703" y="665766"/>
                    <a:pt x="11955452" y="1319435"/>
                    <a:pt x="11815498" y="2006759"/>
                  </a:cubicBezTo>
                  <a:cubicBezTo>
                    <a:pt x="11805846" y="2054257"/>
                    <a:pt x="11790606" y="2101628"/>
                    <a:pt x="11769524" y="2149126"/>
                  </a:cubicBezTo>
                  <a:cubicBezTo>
                    <a:pt x="11769143" y="2150015"/>
                    <a:pt x="11768635" y="2150904"/>
                    <a:pt x="11768000" y="2151539"/>
                  </a:cubicBezTo>
                  <a:lnTo>
                    <a:pt x="7382944" y="7111524"/>
                  </a:lnTo>
                  <a:lnTo>
                    <a:pt x="7375832" y="7105174"/>
                  </a:lnTo>
                  <a:lnTo>
                    <a:pt x="7384595" y="7108983"/>
                  </a:lnTo>
                  <a:cubicBezTo>
                    <a:pt x="7279058" y="7347109"/>
                    <a:pt x="6647995" y="7518305"/>
                    <a:pt x="5914062" y="7518305"/>
                  </a:cubicBezTo>
                  <a:lnTo>
                    <a:pt x="5914062" y="7508780"/>
                  </a:lnTo>
                  <a:lnTo>
                    <a:pt x="5914062" y="7518305"/>
                  </a:lnTo>
                  <a:cubicBezTo>
                    <a:pt x="5180129" y="7518305"/>
                    <a:pt x="4549066" y="7347236"/>
                    <a:pt x="4443656" y="7109111"/>
                  </a:cubicBezTo>
                  <a:lnTo>
                    <a:pt x="4452419" y="7105301"/>
                  </a:lnTo>
                  <a:lnTo>
                    <a:pt x="4445307" y="7111651"/>
                  </a:lnTo>
                  <a:lnTo>
                    <a:pt x="60124" y="2151539"/>
                  </a:lnTo>
                  <a:lnTo>
                    <a:pt x="67236" y="2145189"/>
                  </a:lnTo>
                  <a:lnTo>
                    <a:pt x="76761" y="2145189"/>
                  </a:lnTo>
                  <a:moveTo>
                    <a:pt x="57711" y="2145189"/>
                  </a:moveTo>
                  <a:cubicBezTo>
                    <a:pt x="57711" y="2141252"/>
                    <a:pt x="60124" y="2137696"/>
                    <a:pt x="63807" y="2136299"/>
                  </a:cubicBezTo>
                  <a:cubicBezTo>
                    <a:pt x="67490" y="2134902"/>
                    <a:pt x="71681" y="2135918"/>
                    <a:pt x="74348" y="2138839"/>
                  </a:cubicBezTo>
                  <a:lnTo>
                    <a:pt x="4459531" y="7098951"/>
                  </a:lnTo>
                  <a:cubicBezTo>
                    <a:pt x="4460166" y="7099713"/>
                    <a:pt x="4460674" y="7100475"/>
                    <a:pt x="4461055" y="7101364"/>
                  </a:cubicBezTo>
                  <a:cubicBezTo>
                    <a:pt x="4560496" y="7326154"/>
                    <a:pt x="5176319" y="7499128"/>
                    <a:pt x="5914062" y="7499128"/>
                  </a:cubicBezTo>
                  <a:cubicBezTo>
                    <a:pt x="6651805" y="7499128"/>
                    <a:pt x="7267628" y="7326027"/>
                    <a:pt x="7367069" y="7101364"/>
                  </a:cubicBezTo>
                  <a:cubicBezTo>
                    <a:pt x="7367450" y="7100475"/>
                    <a:pt x="7367958" y="7099586"/>
                    <a:pt x="7368593" y="7098951"/>
                  </a:cubicBezTo>
                  <a:lnTo>
                    <a:pt x="11753649" y="2138839"/>
                  </a:lnTo>
                  <a:lnTo>
                    <a:pt x="11760761" y="2145189"/>
                  </a:lnTo>
                  <a:lnTo>
                    <a:pt x="11751998" y="2141379"/>
                  </a:lnTo>
                  <a:cubicBezTo>
                    <a:pt x="11772445" y="2095151"/>
                    <a:pt x="11787305" y="2048923"/>
                    <a:pt x="11796702" y="2002949"/>
                  </a:cubicBezTo>
                  <a:cubicBezTo>
                    <a:pt x="11932211" y="1337342"/>
                    <a:pt x="10919132" y="685959"/>
                    <a:pt x="9098842" y="315373"/>
                  </a:cubicBezTo>
                  <a:lnTo>
                    <a:pt x="9100746" y="306102"/>
                  </a:lnTo>
                  <a:lnTo>
                    <a:pt x="9098842" y="315373"/>
                  </a:lnTo>
                  <a:cubicBezTo>
                    <a:pt x="7158027" y="-79724"/>
                    <a:pt x="4669844" y="-79724"/>
                    <a:pt x="2729029" y="315373"/>
                  </a:cubicBezTo>
                  <a:lnTo>
                    <a:pt x="2727124" y="306102"/>
                  </a:lnTo>
                  <a:lnTo>
                    <a:pt x="2729029" y="315373"/>
                  </a:lnTo>
                  <a:cubicBezTo>
                    <a:pt x="2089330" y="445548"/>
                    <a:pt x="1547929" y="610902"/>
                    <a:pt x="1121209" y="799751"/>
                  </a:cubicBezTo>
                  <a:cubicBezTo>
                    <a:pt x="251005" y="1184815"/>
                    <a:pt x="-135329" y="1663986"/>
                    <a:pt x="75999" y="2141379"/>
                  </a:cubicBezTo>
                  <a:lnTo>
                    <a:pt x="67236" y="2145189"/>
                  </a:lnTo>
                  <a:lnTo>
                    <a:pt x="57711" y="2145189"/>
                  </a:lnTo>
                  <a:close/>
                  <a:moveTo>
                    <a:pt x="375592" y="1884204"/>
                  </a:moveTo>
                  <a:cubicBezTo>
                    <a:pt x="375592" y="1878997"/>
                    <a:pt x="379910" y="1874679"/>
                    <a:pt x="385117" y="1874679"/>
                  </a:cubicBezTo>
                  <a:cubicBezTo>
                    <a:pt x="390324" y="1874679"/>
                    <a:pt x="394642" y="1878997"/>
                    <a:pt x="394642" y="1884204"/>
                  </a:cubicBezTo>
                  <a:cubicBezTo>
                    <a:pt x="394642" y="2700687"/>
                    <a:pt x="2854505" y="3374549"/>
                    <a:pt x="5914062" y="3374549"/>
                  </a:cubicBezTo>
                  <a:lnTo>
                    <a:pt x="5914062" y="3384074"/>
                  </a:lnTo>
                  <a:lnTo>
                    <a:pt x="5914062" y="3374549"/>
                  </a:lnTo>
                  <a:cubicBezTo>
                    <a:pt x="8973619" y="3374549"/>
                    <a:pt x="11433482" y="2700687"/>
                    <a:pt x="11433482" y="1884204"/>
                  </a:cubicBezTo>
                  <a:lnTo>
                    <a:pt x="11443007" y="1884204"/>
                  </a:lnTo>
                  <a:lnTo>
                    <a:pt x="11433482" y="1884204"/>
                  </a:lnTo>
                  <a:cubicBezTo>
                    <a:pt x="11433482" y="1067721"/>
                    <a:pt x="8973619" y="393859"/>
                    <a:pt x="5914062" y="393859"/>
                  </a:cubicBezTo>
                  <a:lnTo>
                    <a:pt x="5914062" y="384334"/>
                  </a:lnTo>
                  <a:lnTo>
                    <a:pt x="5914062" y="393859"/>
                  </a:lnTo>
                  <a:cubicBezTo>
                    <a:pt x="2854505" y="393859"/>
                    <a:pt x="394642" y="1067721"/>
                    <a:pt x="394642" y="1884204"/>
                  </a:cubicBezTo>
                  <a:lnTo>
                    <a:pt x="385117" y="1884204"/>
                  </a:lnTo>
                  <a:lnTo>
                    <a:pt x="394642" y="1884204"/>
                  </a:lnTo>
                  <a:lnTo>
                    <a:pt x="385117" y="1884204"/>
                  </a:lnTo>
                  <a:lnTo>
                    <a:pt x="375592" y="1884204"/>
                  </a:lnTo>
                  <a:moveTo>
                    <a:pt x="394642" y="1884204"/>
                  </a:moveTo>
                  <a:cubicBezTo>
                    <a:pt x="394642" y="1889411"/>
                    <a:pt x="390324" y="1893729"/>
                    <a:pt x="385117" y="1893729"/>
                  </a:cubicBezTo>
                  <a:cubicBezTo>
                    <a:pt x="379910" y="1893729"/>
                    <a:pt x="375592" y="1889411"/>
                    <a:pt x="375592" y="1884204"/>
                  </a:cubicBezTo>
                  <a:cubicBezTo>
                    <a:pt x="375592" y="1044099"/>
                    <a:pt x="2866570" y="374809"/>
                    <a:pt x="5914062" y="374809"/>
                  </a:cubicBezTo>
                  <a:cubicBezTo>
                    <a:pt x="8961554" y="374809"/>
                    <a:pt x="11452532" y="1043972"/>
                    <a:pt x="11452532" y="1884204"/>
                  </a:cubicBezTo>
                  <a:cubicBezTo>
                    <a:pt x="11452532" y="2724436"/>
                    <a:pt x="8961554" y="3393599"/>
                    <a:pt x="5914062" y="3393599"/>
                  </a:cubicBezTo>
                  <a:cubicBezTo>
                    <a:pt x="2866570" y="3393599"/>
                    <a:pt x="375592" y="2724436"/>
                    <a:pt x="375592" y="1884204"/>
                  </a:cubicBezTo>
                  <a:lnTo>
                    <a:pt x="385117" y="1884204"/>
                  </a:lnTo>
                  <a:lnTo>
                    <a:pt x="394642" y="1884204"/>
                  </a:lnTo>
                  <a:close/>
                </a:path>
              </a:pathLst>
            </a:custGeom>
            <a:solidFill>
              <a:srgbClr val="AB1E28"/>
            </a:solidFill>
          </p:spPr>
          <p:txBody>
            <a:bodyPr/>
            <a:lstStyle/>
            <a:p>
              <a:endParaRPr lang="en-US"/>
            </a:p>
          </p:txBody>
        </p:sp>
      </p:grpSp>
      <p:grpSp>
        <p:nvGrpSpPr>
          <p:cNvPr id="80" name="Group 26">
            <a:extLst>
              <a:ext uri="{FF2B5EF4-FFF2-40B4-BE49-F238E27FC236}">
                <a16:creationId xmlns:a16="http://schemas.microsoft.com/office/drawing/2014/main" id="{BB597A10-3B0D-EBB2-A777-31BF87E2D6D5}"/>
              </a:ext>
            </a:extLst>
          </p:cNvPr>
          <p:cNvGrpSpPr/>
          <p:nvPr/>
        </p:nvGrpSpPr>
        <p:grpSpPr>
          <a:xfrm>
            <a:off x="10119646" y="2812613"/>
            <a:ext cx="1996888" cy="1996888"/>
            <a:chOff x="0" y="0"/>
            <a:chExt cx="2662517" cy="2662518"/>
          </a:xfrm>
        </p:grpSpPr>
        <p:sp>
          <p:nvSpPr>
            <p:cNvPr id="81" name="Freeform 27">
              <a:extLst>
                <a:ext uri="{FF2B5EF4-FFF2-40B4-BE49-F238E27FC236}">
                  <a16:creationId xmlns:a16="http://schemas.microsoft.com/office/drawing/2014/main" id="{01DBE48B-0185-F3B2-0882-8CBA3F875487}"/>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82" name="TextBox 28">
              <a:extLst>
                <a:ext uri="{FF2B5EF4-FFF2-40B4-BE49-F238E27FC236}">
                  <a16:creationId xmlns:a16="http://schemas.microsoft.com/office/drawing/2014/main" id="{6E932B71-CEEC-AAD2-F7BF-A22CB55DE5E7}"/>
                </a:ext>
              </a:extLst>
            </p:cNvPr>
            <p:cNvSpPr txBox="1"/>
            <p:nvPr/>
          </p:nvSpPr>
          <p:spPr>
            <a:xfrm>
              <a:off x="0" y="-57150"/>
              <a:ext cx="2662517" cy="2719668"/>
            </a:xfrm>
            <a:prstGeom prst="rect">
              <a:avLst/>
            </a:prstGeom>
          </p:spPr>
          <p:txBody>
            <a:bodyPr lIns="50800" tIns="50800" rIns="50800" bIns="50800" rtlCol="0" anchor="ctr"/>
            <a:lstStyle/>
            <a:p>
              <a:pPr marL="0" lvl="0" indent="0" algn="ctr">
                <a:lnSpc>
                  <a:spcPts val="3144"/>
                </a:lnSpc>
                <a:spcBef>
                  <a:spcPct val="0"/>
                </a:spcBef>
              </a:pPr>
              <a:r>
                <a:rPr lang="en-US" sz="2620" b="1" u="none" strike="noStrike">
                  <a:solidFill>
                    <a:srgbClr val="0B0B45"/>
                  </a:solidFill>
                  <a:latin typeface="Calibri (MS) Bold"/>
                  <a:ea typeface="Calibri (MS) Bold"/>
                  <a:cs typeface="Calibri (MS) Bold"/>
                  <a:sym typeface="Calibri (MS) Bold"/>
                </a:rPr>
                <a:t>ROLE </a:t>
              </a:r>
            </a:p>
            <a:p>
              <a:pPr marL="0" lvl="0" indent="0" algn="ctr">
                <a:lnSpc>
                  <a:spcPts val="3144"/>
                </a:lnSpc>
                <a:spcBef>
                  <a:spcPct val="0"/>
                </a:spcBef>
              </a:pPr>
              <a:r>
                <a:rPr lang="en-US" sz="2620" b="1" u="none" strike="noStrike">
                  <a:solidFill>
                    <a:srgbClr val="0B0B45"/>
                  </a:solidFill>
                  <a:latin typeface="Calibri (MS) Bold"/>
                  <a:ea typeface="Calibri (MS) Bold"/>
                  <a:cs typeface="Calibri (MS) Bold"/>
                  <a:sym typeface="Calibri (MS) Bold"/>
                </a:rPr>
                <a:t>LEARNING</a:t>
              </a:r>
            </a:p>
          </p:txBody>
        </p:sp>
      </p:grpSp>
      <p:grpSp>
        <p:nvGrpSpPr>
          <p:cNvPr id="83" name="Group 29">
            <a:extLst>
              <a:ext uri="{FF2B5EF4-FFF2-40B4-BE49-F238E27FC236}">
                <a16:creationId xmlns:a16="http://schemas.microsoft.com/office/drawing/2014/main" id="{359496F7-8006-DE91-2BF3-36AFE5333C6D}"/>
              </a:ext>
            </a:extLst>
          </p:cNvPr>
          <p:cNvGrpSpPr/>
          <p:nvPr/>
        </p:nvGrpSpPr>
        <p:grpSpPr>
          <a:xfrm>
            <a:off x="6248295" y="2854923"/>
            <a:ext cx="1996888" cy="1996888"/>
            <a:chOff x="0" y="0"/>
            <a:chExt cx="2662517" cy="2662518"/>
          </a:xfrm>
        </p:grpSpPr>
        <p:sp>
          <p:nvSpPr>
            <p:cNvPr id="84" name="Freeform 30">
              <a:extLst>
                <a:ext uri="{FF2B5EF4-FFF2-40B4-BE49-F238E27FC236}">
                  <a16:creationId xmlns:a16="http://schemas.microsoft.com/office/drawing/2014/main" id="{6B556C1B-9659-8415-1BA9-9FC5703EE76A}"/>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85" name="TextBox 31">
              <a:extLst>
                <a:ext uri="{FF2B5EF4-FFF2-40B4-BE49-F238E27FC236}">
                  <a16:creationId xmlns:a16="http://schemas.microsoft.com/office/drawing/2014/main" id="{8EFE8F63-FECD-FB10-ADAD-CB659E54ADC2}"/>
                </a:ext>
              </a:extLst>
            </p:cNvPr>
            <p:cNvSpPr txBox="1"/>
            <p:nvPr/>
          </p:nvSpPr>
          <p:spPr>
            <a:xfrm>
              <a:off x="0" y="-57150"/>
              <a:ext cx="2662517" cy="2719668"/>
            </a:xfrm>
            <a:prstGeom prst="rect">
              <a:avLst/>
            </a:prstGeom>
          </p:spPr>
          <p:txBody>
            <a:bodyPr lIns="50800" tIns="50800" rIns="50800" bIns="50800" rtlCol="0" anchor="ctr"/>
            <a:lstStyle/>
            <a:p>
              <a:pPr algn="ctr">
                <a:lnSpc>
                  <a:spcPts val="3144"/>
                </a:lnSpc>
              </a:pPr>
              <a:r>
                <a:rPr lang="en-US" sz="2620" b="1" dirty="0">
                  <a:solidFill>
                    <a:srgbClr val="0B0B45"/>
                  </a:solidFill>
                  <a:latin typeface="Calibri (MS) Bold"/>
                  <a:ea typeface="Calibri (MS) Bold"/>
                  <a:cs typeface="Calibri (MS) Bold"/>
                  <a:sym typeface="Calibri (MS) Bold"/>
                </a:rPr>
                <a:t>MENTAL </a:t>
              </a:r>
            </a:p>
            <a:p>
              <a:pPr algn="ctr">
                <a:lnSpc>
                  <a:spcPts val="3144"/>
                </a:lnSpc>
              </a:pPr>
              <a:r>
                <a:rPr lang="en-US" sz="2620" b="1" dirty="0">
                  <a:solidFill>
                    <a:srgbClr val="0B0B45"/>
                  </a:solidFill>
                  <a:latin typeface="Calibri (MS) Bold"/>
                  <a:ea typeface="Calibri (MS) Bold"/>
                  <a:cs typeface="Calibri (MS) Bold"/>
                  <a:sym typeface="Calibri (MS) Bold"/>
                </a:rPr>
                <a:t>ABILITIES</a:t>
              </a:r>
            </a:p>
          </p:txBody>
        </p:sp>
      </p:grpSp>
      <p:grpSp>
        <p:nvGrpSpPr>
          <p:cNvPr id="86" name="Group 32">
            <a:extLst>
              <a:ext uri="{FF2B5EF4-FFF2-40B4-BE49-F238E27FC236}">
                <a16:creationId xmlns:a16="http://schemas.microsoft.com/office/drawing/2014/main" id="{478DDC5C-2A5E-F5AF-5EF9-43FFAB54523B}"/>
              </a:ext>
            </a:extLst>
          </p:cNvPr>
          <p:cNvGrpSpPr/>
          <p:nvPr/>
        </p:nvGrpSpPr>
        <p:grpSpPr>
          <a:xfrm>
            <a:off x="8116834" y="2714906"/>
            <a:ext cx="1996888" cy="1996888"/>
            <a:chOff x="0" y="0"/>
            <a:chExt cx="2662517" cy="2662518"/>
          </a:xfrm>
        </p:grpSpPr>
        <p:sp>
          <p:nvSpPr>
            <p:cNvPr id="87" name="Freeform 33">
              <a:extLst>
                <a:ext uri="{FF2B5EF4-FFF2-40B4-BE49-F238E27FC236}">
                  <a16:creationId xmlns:a16="http://schemas.microsoft.com/office/drawing/2014/main" id="{725A78A9-810F-1A27-674C-9C81A60A2F80}"/>
                </a:ext>
              </a:extLst>
            </p:cNvPr>
            <p:cNvSpPr/>
            <p:nvPr/>
          </p:nvSpPr>
          <p:spPr>
            <a:xfrm>
              <a:off x="0" y="0"/>
              <a:ext cx="2662555" cy="2662556"/>
            </a:xfrm>
            <a:custGeom>
              <a:avLst/>
              <a:gdLst/>
              <a:ahLst/>
              <a:cxnLst/>
              <a:rect l="l" t="t" r="r" b="b"/>
              <a:pathLst>
                <a:path w="2662555" h="2662556">
                  <a:moveTo>
                    <a:pt x="0" y="1331215"/>
                  </a:moveTo>
                  <a:cubicBezTo>
                    <a:pt x="0" y="596011"/>
                    <a:pt x="596011" y="0"/>
                    <a:pt x="1331214" y="0"/>
                  </a:cubicBezTo>
                  <a:cubicBezTo>
                    <a:pt x="2066417" y="0"/>
                    <a:pt x="2662555" y="596011"/>
                    <a:pt x="2662555" y="1331215"/>
                  </a:cubicBezTo>
                  <a:cubicBezTo>
                    <a:pt x="2662555" y="2066418"/>
                    <a:pt x="2066544" y="2662556"/>
                    <a:pt x="1331214" y="2662556"/>
                  </a:cubicBezTo>
                  <a:cubicBezTo>
                    <a:pt x="595884" y="2662556"/>
                    <a:pt x="0" y="2066545"/>
                    <a:pt x="0" y="1331215"/>
                  </a:cubicBezTo>
                  <a:close/>
                </a:path>
              </a:pathLst>
            </a:custGeom>
            <a:solidFill>
              <a:srgbClr val="A59B96"/>
            </a:solidFill>
          </p:spPr>
          <p:txBody>
            <a:bodyPr/>
            <a:lstStyle/>
            <a:p>
              <a:endParaRPr lang="en-US"/>
            </a:p>
          </p:txBody>
        </p:sp>
        <p:sp>
          <p:nvSpPr>
            <p:cNvPr id="88" name="TextBox 34">
              <a:extLst>
                <a:ext uri="{FF2B5EF4-FFF2-40B4-BE49-F238E27FC236}">
                  <a16:creationId xmlns:a16="http://schemas.microsoft.com/office/drawing/2014/main" id="{BD4680D1-0D72-E9A3-E188-35483647B959}"/>
                </a:ext>
              </a:extLst>
            </p:cNvPr>
            <p:cNvSpPr txBox="1"/>
            <p:nvPr/>
          </p:nvSpPr>
          <p:spPr>
            <a:xfrm>
              <a:off x="0" y="-38100"/>
              <a:ext cx="2662517" cy="270061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dirty="0">
                  <a:solidFill>
                    <a:srgbClr val="0B0B45"/>
                  </a:solidFill>
                  <a:latin typeface="Calibri (MS) Bold"/>
                  <a:ea typeface="Calibri (MS) Bold"/>
                  <a:cs typeface="Calibri (MS) Bold"/>
                  <a:sym typeface="Calibri (MS) Bold"/>
                </a:rPr>
                <a:t>PERSONALITY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1000" fill="hold"/>
                                        <p:tgtEl>
                                          <p:spTgt spid="86"/>
                                        </p:tgtEl>
                                        <p:attrNameLst>
                                          <p:attrName>ppt_w</p:attrName>
                                        </p:attrNameLst>
                                      </p:cBhvr>
                                      <p:tavLst>
                                        <p:tav tm="0">
                                          <p:val>
                                            <p:fltVal val="0"/>
                                          </p:val>
                                        </p:tav>
                                        <p:tav tm="100000">
                                          <p:val>
                                            <p:strVal val="#ppt_w"/>
                                          </p:val>
                                        </p:tav>
                                      </p:tavLst>
                                    </p:anim>
                                    <p:anim calcmode="lin" valueType="num">
                                      <p:cBhvr>
                                        <p:cTn id="8" dur="1000" fill="hold"/>
                                        <p:tgtEl>
                                          <p:spTgt spid="86"/>
                                        </p:tgtEl>
                                        <p:attrNameLst>
                                          <p:attrName>ppt_h</p:attrName>
                                        </p:attrNameLst>
                                      </p:cBhvr>
                                      <p:tavLst>
                                        <p:tav tm="0">
                                          <p:val>
                                            <p:fltVal val="0"/>
                                          </p:val>
                                        </p:tav>
                                        <p:tav tm="100000">
                                          <p:val>
                                            <p:strVal val="#ppt_h"/>
                                          </p:val>
                                        </p:tav>
                                      </p:tavLst>
                                    </p:anim>
                                    <p:anim calcmode="lin" valueType="num">
                                      <p:cBhvr>
                                        <p:cTn id="9" dur="1000" fill="hold"/>
                                        <p:tgtEl>
                                          <p:spTgt spid="86"/>
                                        </p:tgtEl>
                                        <p:attrNameLst>
                                          <p:attrName>style.rotation</p:attrName>
                                        </p:attrNameLst>
                                      </p:cBhvr>
                                      <p:tavLst>
                                        <p:tav tm="0">
                                          <p:val>
                                            <p:fltVal val="90"/>
                                          </p:val>
                                        </p:tav>
                                        <p:tav tm="100000">
                                          <p:val>
                                            <p:fltVal val="0"/>
                                          </p:val>
                                        </p:tav>
                                      </p:tavLst>
                                    </p:anim>
                                    <p:animEffect transition="in" filter="fade">
                                      <p:cBhvr>
                                        <p:cTn id="10" dur="1000"/>
                                        <p:tgtEl>
                                          <p:spTgt spid="8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3"/>
                                        </p:tgtEl>
                                        <p:attrNameLst>
                                          <p:attrName>style.visibility</p:attrName>
                                        </p:attrNameLst>
                                      </p:cBhvr>
                                      <p:to>
                                        <p:strVal val="visible"/>
                                      </p:to>
                                    </p:set>
                                    <p:anim calcmode="lin" valueType="num">
                                      <p:cBhvr>
                                        <p:cTn id="15" dur="1000" fill="hold"/>
                                        <p:tgtEl>
                                          <p:spTgt spid="83"/>
                                        </p:tgtEl>
                                        <p:attrNameLst>
                                          <p:attrName>ppt_w</p:attrName>
                                        </p:attrNameLst>
                                      </p:cBhvr>
                                      <p:tavLst>
                                        <p:tav tm="0">
                                          <p:val>
                                            <p:fltVal val="0"/>
                                          </p:val>
                                        </p:tav>
                                        <p:tav tm="100000">
                                          <p:val>
                                            <p:strVal val="#ppt_w"/>
                                          </p:val>
                                        </p:tav>
                                      </p:tavLst>
                                    </p:anim>
                                    <p:anim calcmode="lin" valueType="num">
                                      <p:cBhvr>
                                        <p:cTn id="16" dur="1000" fill="hold"/>
                                        <p:tgtEl>
                                          <p:spTgt spid="83"/>
                                        </p:tgtEl>
                                        <p:attrNameLst>
                                          <p:attrName>ppt_h</p:attrName>
                                        </p:attrNameLst>
                                      </p:cBhvr>
                                      <p:tavLst>
                                        <p:tav tm="0">
                                          <p:val>
                                            <p:fltVal val="0"/>
                                          </p:val>
                                        </p:tav>
                                        <p:tav tm="100000">
                                          <p:val>
                                            <p:strVal val="#ppt_h"/>
                                          </p:val>
                                        </p:tav>
                                      </p:tavLst>
                                    </p:anim>
                                    <p:anim calcmode="lin" valueType="num">
                                      <p:cBhvr>
                                        <p:cTn id="17" dur="1000" fill="hold"/>
                                        <p:tgtEl>
                                          <p:spTgt spid="83"/>
                                        </p:tgtEl>
                                        <p:attrNameLst>
                                          <p:attrName>style.rotation</p:attrName>
                                        </p:attrNameLst>
                                      </p:cBhvr>
                                      <p:tavLst>
                                        <p:tav tm="0">
                                          <p:val>
                                            <p:fltVal val="90"/>
                                          </p:val>
                                        </p:tav>
                                        <p:tav tm="100000">
                                          <p:val>
                                            <p:fltVal val="0"/>
                                          </p:val>
                                        </p:tav>
                                      </p:tavLst>
                                    </p:anim>
                                    <p:animEffect transition="in" filter="fade">
                                      <p:cBhvr>
                                        <p:cTn id="18" dur="10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1000" fill="hold"/>
                                        <p:tgtEl>
                                          <p:spTgt spid="66"/>
                                        </p:tgtEl>
                                        <p:attrNameLst>
                                          <p:attrName>ppt_w</p:attrName>
                                        </p:attrNameLst>
                                      </p:cBhvr>
                                      <p:tavLst>
                                        <p:tav tm="0">
                                          <p:val>
                                            <p:fltVal val="0"/>
                                          </p:val>
                                        </p:tav>
                                        <p:tav tm="100000">
                                          <p:val>
                                            <p:strVal val="#ppt_w"/>
                                          </p:val>
                                        </p:tav>
                                      </p:tavLst>
                                    </p:anim>
                                    <p:anim calcmode="lin" valueType="num">
                                      <p:cBhvr>
                                        <p:cTn id="24" dur="1000" fill="hold"/>
                                        <p:tgtEl>
                                          <p:spTgt spid="66"/>
                                        </p:tgtEl>
                                        <p:attrNameLst>
                                          <p:attrName>ppt_h</p:attrName>
                                        </p:attrNameLst>
                                      </p:cBhvr>
                                      <p:tavLst>
                                        <p:tav tm="0">
                                          <p:val>
                                            <p:fltVal val="0"/>
                                          </p:val>
                                        </p:tav>
                                        <p:tav tm="100000">
                                          <p:val>
                                            <p:strVal val="#ppt_h"/>
                                          </p:val>
                                        </p:tav>
                                      </p:tavLst>
                                    </p:anim>
                                    <p:anim calcmode="lin" valueType="num">
                                      <p:cBhvr>
                                        <p:cTn id="25" dur="1000" fill="hold"/>
                                        <p:tgtEl>
                                          <p:spTgt spid="66"/>
                                        </p:tgtEl>
                                        <p:attrNameLst>
                                          <p:attrName>style.rotation</p:attrName>
                                        </p:attrNameLst>
                                      </p:cBhvr>
                                      <p:tavLst>
                                        <p:tav tm="0">
                                          <p:val>
                                            <p:fltVal val="90"/>
                                          </p:val>
                                        </p:tav>
                                        <p:tav tm="100000">
                                          <p:val>
                                            <p:fltVal val="0"/>
                                          </p:val>
                                        </p:tav>
                                      </p:tavLst>
                                    </p:anim>
                                    <p:animEffect transition="in" filter="fade">
                                      <p:cBhvr>
                                        <p:cTn id="26" dur="1000"/>
                                        <p:tgtEl>
                                          <p:spTgt spid="6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p:cTn id="31" dur="1000" fill="hold"/>
                                        <p:tgtEl>
                                          <p:spTgt spid="63"/>
                                        </p:tgtEl>
                                        <p:attrNameLst>
                                          <p:attrName>ppt_w</p:attrName>
                                        </p:attrNameLst>
                                      </p:cBhvr>
                                      <p:tavLst>
                                        <p:tav tm="0">
                                          <p:val>
                                            <p:fltVal val="0"/>
                                          </p:val>
                                        </p:tav>
                                        <p:tav tm="100000">
                                          <p:val>
                                            <p:strVal val="#ppt_w"/>
                                          </p:val>
                                        </p:tav>
                                      </p:tavLst>
                                    </p:anim>
                                    <p:anim calcmode="lin" valueType="num">
                                      <p:cBhvr>
                                        <p:cTn id="32" dur="1000" fill="hold"/>
                                        <p:tgtEl>
                                          <p:spTgt spid="63"/>
                                        </p:tgtEl>
                                        <p:attrNameLst>
                                          <p:attrName>ppt_h</p:attrName>
                                        </p:attrNameLst>
                                      </p:cBhvr>
                                      <p:tavLst>
                                        <p:tav tm="0">
                                          <p:val>
                                            <p:fltVal val="0"/>
                                          </p:val>
                                        </p:tav>
                                        <p:tav tm="100000">
                                          <p:val>
                                            <p:strVal val="#ppt_h"/>
                                          </p:val>
                                        </p:tav>
                                      </p:tavLst>
                                    </p:anim>
                                    <p:anim calcmode="lin" valueType="num">
                                      <p:cBhvr>
                                        <p:cTn id="33" dur="1000" fill="hold"/>
                                        <p:tgtEl>
                                          <p:spTgt spid="63"/>
                                        </p:tgtEl>
                                        <p:attrNameLst>
                                          <p:attrName>style.rotation</p:attrName>
                                        </p:attrNameLst>
                                      </p:cBhvr>
                                      <p:tavLst>
                                        <p:tav tm="0">
                                          <p:val>
                                            <p:fltVal val="90"/>
                                          </p:val>
                                        </p:tav>
                                        <p:tav tm="100000">
                                          <p:val>
                                            <p:fltVal val="0"/>
                                          </p:val>
                                        </p:tav>
                                      </p:tavLst>
                                    </p:anim>
                                    <p:animEffect transition="in" filter="fade">
                                      <p:cBhvr>
                                        <p:cTn id="34" dur="1000"/>
                                        <p:tgtEl>
                                          <p:spTgt spid="6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fltVal val="0"/>
                                          </p:val>
                                        </p:tav>
                                        <p:tav tm="100000">
                                          <p:val>
                                            <p:strVal val="#ppt_w"/>
                                          </p:val>
                                        </p:tav>
                                      </p:tavLst>
                                    </p:anim>
                                    <p:anim calcmode="lin" valueType="num">
                                      <p:cBhvr>
                                        <p:cTn id="40" dur="1000" fill="hold"/>
                                        <p:tgtEl>
                                          <p:spTgt spid="60"/>
                                        </p:tgtEl>
                                        <p:attrNameLst>
                                          <p:attrName>ppt_h</p:attrName>
                                        </p:attrNameLst>
                                      </p:cBhvr>
                                      <p:tavLst>
                                        <p:tav tm="0">
                                          <p:val>
                                            <p:fltVal val="0"/>
                                          </p:val>
                                        </p:tav>
                                        <p:tav tm="100000">
                                          <p:val>
                                            <p:strVal val="#ppt_h"/>
                                          </p:val>
                                        </p:tav>
                                      </p:tavLst>
                                    </p:anim>
                                    <p:anim calcmode="lin" valueType="num">
                                      <p:cBhvr>
                                        <p:cTn id="41" dur="1000" fill="hold"/>
                                        <p:tgtEl>
                                          <p:spTgt spid="60"/>
                                        </p:tgtEl>
                                        <p:attrNameLst>
                                          <p:attrName>style.rotation</p:attrName>
                                        </p:attrNameLst>
                                      </p:cBhvr>
                                      <p:tavLst>
                                        <p:tav tm="0">
                                          <p:val>
                                            <p:fltVal val="90"/>
                                          </p:val>
                                        </p:tav>
                                        <p:tav tm="100000">
                                          <p:val>
                                            <p:fltVal val="0"/>
                                          </p:val>
                                        </p:tav>
                                      </p:tavLst>
                                    </p:anim>
                                    <p:animEffect transition="in" filter="fade">
                                      <p:cBhvr>
                                        <p:cTn id="42" dur="10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p:cTn id="47" dur="1000" fill="hold"/>
                                        <p:tgtEl>
                                          <p:spTgt spid="80"/>
                                        </p:tgtEl>
                                        <p:attrNameLst>
                                          <p:attrName>ppt_w</p:attrName>
                                        </p:attrNameLst>
                                      </p:cBhvr>
                                      <p:tavLst>
                                        <p:tav tm="0">
                                          <p:val>
                                            <p:fltVal val="0"/>
                                          </p:val>
                                        </p:tav>
                                        <p:tav tm="100000">
                                          <p:val>
                                            <p:strVal val="#ppt_w"/>
                                          </p:val>
                                        </p:tav>
                                      </p:tavLst>
                                    </p:anim>
                                    <p:anim calcmode="lin" valueType="num">
                                      <p:cBhvr>
                                        <p:cTn id="48" dur="1000" fill="hold"/>
                                        <p:tgtEl>
                                          <p:spTgt spid="80"/>
                                        </p:tgtEl>
                                        <p:attrNameLst>
                                          <p:attrName>ppt_h</p:attrName>
                                        </p:attrNameLst>
                                      </p:cBhvr>
                                      <p:tavLst>
                                        <p:tav tm="0">
                                          <p:val>
                                            <p:fltVal val="0"/>
                                          </p:val>
                                        </p:tav>
                                        <p:tav tm="100000">
                                          <p:val>
                                            <p:strVal val="#ppt_h"/>
                                          </p:val>
                                        </p:tav>
                                      </p:tavLst>
                                    </p:anim>
                                    <p:anim calcmode="lin" valueType="num">
                                      <p:cBhvr>
                                        <p:cTn id="49" dur="1000" fill="hold"/>
                                        <p:tgtEl>
                                          <p:spTgt spid="80"/>
                                        </p:tgtEl>
                                        <p:attrNameLst>
                                          <p:attrName>style.rotation</p:attrName>
                                        </p:attrNameLst>
                                      </p:cBhvr>
                                      <p:tavLst>
                                        <p:tav tm="0">
                                          <p:val>
                                            <p:fltVal val="90"/>
                                          </p:val>
                                        </p:tav>
                                        <p:tav tm="100000">
                                          <p:val>
                                            <p:fltVal val="0"/>
                                          </p:val>
                                        </p:tav>
                                      </p:tavLst>
                                    </p:anim>
                                    <p:animEffect transition="in" filter="fade">
                                      <p:cBhvr>
                                        <p:cTn id="50"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246711" y="1143000"/>
            <a:ext cx="14755289" cy="807913"/>
          </a:xfrm>
          <a:prstGeom prst="rect">
            <a:avLst/>
          </a:prstGeom>
        </p:spPr>
        <p:txBody>
          <a:bodyPr wrap="square" lIns="0" tIns="0" rIns="0" bIns="0" rtlCol="0" anchor="t">
            <a:spAutoFit/>
          </a:bodyPr>
          <a:lstStyle>
            <a:defPPr>
              <a:defRPr lang="en-US"/>
            </a:defPPr>
            <a:lvl1pPr>
              <a:lnSpc>
                <a:spcPts val="6300"/>
              </a:lnSpc>
              <a:defRPr sz="4800">
                <a:solidFill>
                  <a:srgbClr val="372A28"/>
                </a:solidFill>
                <a:latin typeface="Source Sans Pro"/>
                <a:ea typeface="Source Sans Pro"/>
                <a:cs typeface="Source Sans Pro"/>
              </a:defRPr>
            </a:lvl1pPr>
          </a:lstStyle>
          <a:p>
            <a:r>
              <a:rPr lang="en-US" sz="5400" dirty="0">
                <a:sym typeface="Source Sans Pro Bold"/>
              </a:rPr>
              <a:t>NINE ROLES GROUPED INTO THREE CATEGORIES</a:t>
            </a:r>
          </a:p>
        </p:txBody>
      </p:sp>
      <p:sp>
        <p:nvSpPr>
          <p:cNvPr id="4" name="Freeform 4"/>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9">
            <a:extLst>
              <a:ext uri="{FF2B5EF4-FFF2-40B4-BE49-F238E27FC236}">
                <a16:creationId xmlns:a16="http://schemas.microsoft.com/office/drawing/2014/main" id="{624BD693-6EAA-E254-9EC4-A8F2ABE37776}"/>
              </a:ext>
            </a:extLst>
          </p:cNvPr>
          <p:cNvSpPr/>
          <p:nvPr/>
        </p:nvSpPr>
        <p:spPr>
          <a:xfrm>
            <a:off x="1424688" y="3520829"/>
            <a:ext cx="920268" cy="920268"/>
          </a:xfrm>
          <a:custGeom>
            <a:avLst/>
            <a:gdLst/>
            <a:ahLst/>
            <a:cxnLst/>
            <a:rect l="l" t="t" r="r" b="b"/>
            <a:pathLst>
              <a:path w="920268" h="920268">
                <a:moveTo>
                  <a:pt x="0" y="0"/>
                </a:moveTo>
                <a:lnTo>
                  <a:pt x="920268" y="0"/>
                </a:lnTo>
                <a:lnTo>
                  <a:pt x="920268" y="920268"/>
                </a:lnTo>
                <a:lnTo>
                  <a:pt x="0" y="92026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10">
            <a:extLst>
              <a:ext uri="{FF2B5EF4-FFF2-40B4-BE49-F238E27FC236}">
                <a16:creationId xmlns:a16="http://schemas.microsoft.com/office/drawing/2014/main" id="{3433D432-FA68-44F2-7A4F-92491260B34D}"/>
              </a:ext>
            </a:extLst>
          </p:cNvPr>
          <p:cNvSpPr/>
          <p:nvPr/>
        </p:nvSpPr>
        <p:spPr>
          <a:xfrm>
            <a:off x="7070088" y="3582030"/>
            <a:ext cx="920268" cy="920268"/>
          </a:xfrm>
          <a:custGeom>
            <a:avLst/>
            <a:gdLst/>
            <a:ahLst/>
            <a:cxnLst/>
            <a:rect l="l" t="t" r="r" b="b"/>
            <a:pathLst>
              <a:path w="920268" h="920268">
                <a:moveTo>
                  <a:pt x="0" y="0"/>
                </a:moveTo>
                <a:lnTo>
                  <a:pt x="920268" y="0"/>
                </a:lnTo>
                <a:lnTo>
                  <a:pt x="920268" y="920268"/>
                </a:lnTo>
                <a:lnTo>
                  <a:pt x="0" y="92026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0" name="Freeform 11">
            <a:extLst>
              <a:ext uri="{FF2B5EF4-FFF2-40B4-BE49-F238E27FC236}">
                <a16:creationId xmlns:a16="http://schemas.microsoft.com/office/drawing/2014/main" id="{6D5D596E-7043-3821-806A-F2A56E1F0402}"/>
              </a:ext>
            </a:extLst>
          </p:cNvPr>
          <p:cNvSpPr/>
          <p:nvPr/>
        </p:nvSpPr>
        <p:spPr>
          <a:xfrm>
            <a:off x="12717209" y="3582030"/>
            <a:ext cx="947461" cy="947461"/>
          </a:xfrm>
          <a:custGeom>
            <a:avLst/>
            <a:gdLst/>
            <a:ahLst/>
            <a:cxnLst/>
            <a:rect l="l" t="t" r="r" b="b"/>
            <a:pathLst>
              <a:path w="947461" h="947461">
                <a:moveTo>
                  <a:pt x="0" y="0"/>
                </a:moveTo>
                <a:lnTo>
                  <a:pt x="947461" y="0"/>
                </a:lnTo>
                <a:lnTo>
                  <a:pt x="947461" y="947461"/>
                </a:lnTo>
                <a:lnTo>
                  <a:pt x="0" y="94746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1" name="TextBox 12">
            <a:extLst>
              <a:ext uri="{FF2B5EF4-FFF2-40B4-BE49-F238E27FC236}">
                <a16:creationId xmlns:a16="http://schemas.microsoft.com/office/drawing/2014/main" id="{5B5AB5B7-EED7-11E3-A590-2E2BBB7B5525}"/>
              </a:ext>
            </a:extLst>
          </p:cNvPr>
          <p:cNvSpPr txBox="1"/>
          <p:nvPr/>
        </p:nvSpPr>
        <p:spPr>
          <a:xfrm>
            <a:off x="8196539" y="3463679"/>
            <a:ext cx="4044420" cy="1099820"/>
          </a:xfrm>
          <a:prstGeom prst="rect">
            <a:avLst/>
          </a:prstGeom>
        </p:spPr>
        <p:txBody>
          <a:bodyPr lIns="0" tIns="0" rIns="0" bIns="0" rtlCol="0" anchor="t">
            <a:spAutoFit/>
          </a:bodyPr>
          <a:lstStyle/>
          <a:p>
            <a:pPr marL="0" lvl="0" indent="0" algn="l">
              <a:lnSpc>
                <a:spcPts val="4480"/>
              </a:lnSpc>
              <a:spcBef>
                <a:spcPct val="0"/>
              </a:spcBef>
            </a:pPr>
            <a:r>
              <a:rPr lang="en-US" sz="3200" b="1" u="none" strike="noStrike">
                <a:solidFill>
                  <a:srgbClr val="0B0B45"/>
                </a:solidFill>
                <a:latin typeface="Source Sans Pro Bold"/>
                <a:ea typeface="Source Sans Pro Bold"/>
                <a:cs typeface="Source Sans Pro Bold"/>
                <a:sym typeface="Source Sans Pro Bold"/>
              </a:rPr>
              <a:t>ACTION ORIENTED ROLES</a:t>
            </a:r>
          </a:p>
        </p:txBody>
      </p:sp>
      <p:sp>
        <p:nvSpPr>
          <p:cNvPr id="12" name="TextBox 13">
            <a:extLst>
              <a:ext uri="{FF2B5EF4-FFF2-40B4-BE49-F238E27FC236}">
                <a16:creationId xmlns:a16="http://schemas.microsoft.com/office/drawing/2014/main" id="{8AA50381-0CD8-1B8B-7458-0FD4502A855C}"/>
              </a:ext>
            </a:extLst>
          </p:cNvPr>
          <p:cNvSpPr txBox="1"/>
          <p:nvPr/>
        </p:nvSpPr>
        <p:spPr>
          <a:xfrm>
            <a:off x="2548272" y="3463679"/>
            <a:ext cx="4044420" cy="1099820"/>
          </a:xfrm>
          <a:prstGeom prst="rect">
            <a:avLst/>
          </a:prstGeom>
        </p:spPr>
        <p:txBody>
          <a:bodyPr lIns="0" tIns="0" rIns="0" bIns="0" rtlCol="0" anchor="t">
            <a:spAutoFit/>
          </a:bodyPr>
          <a:lstStyle/>
          <a:p>
            <a:pPr algn="l">
              <a:lnSpc>
                <a:spcPts val="4480"/>
              </a:lnSpc>
            </a:pPr>
            <a:r>
              <a:rPr lang="en-US" sz="3200" b="1">
                <a:solidFill>
                  <a:srgbClr val="0B0B45"/>
                </a:solidFill>
                <a:latin typeface="Source Sans Pro Bold"/>
                <a:ea typeface="Source Sans Pro Bold"/>
                <a:cs typeface="Source Sans Pro Bold"/>
                <a:sym typeface="Source Sans Pro Bold"/>
              </a:rPr>
              <a:t>THINKING ORIENTED ROLES</a:t>
            </a:r>
          </a:p>
        </p:txBody>
      </p:sp>
      <p:sp>
        <p:nvSpPr>
          <p:cNvPr id="13" name="TextBox 14">
            <a:extLst>
              <a:ext uri="{FF2B5EF4-FFF2-40B4-BE49-F238E27FC236}">
                <a16:creationId xmlns:a16="http://schemas.microsoft.com/office/drawing/2014/main" id="{9CE3AC6C-F393-ED32-5EE5-9B0233F2216A}"/>
              </a:ext>
            </a:extLst>
          </p:cNvPr>
          <p:cNvSpPr txBox="1"/>
          <p:nvPr/>
        </p:nvSpPr>
        <p:spPr>
          <a:xfrm>
            <a:off x="13864695" y="3524880"/>
            <a:ext cx="4044420" cy="1099820"/>
          </a:xfrm>
          <a:prstGeom prst="rect">
            <a:avLst/>
          </a:prstGeom>
        </p:spPr>
        <p:txBody>
          <a:bodyPr lIns="0" tIns="0" rIns="0" bIns="0" rtlCol="0" anchor="t">
            <a:spAutoFit/>
          </a:bodyPr>
          <a:lstStyle/>
          <a:p>
            <a:pPr marL="0" lvl="0" indent="0" algn="l">
              <a:lnSpc>
                <a:spcPts val="4480"/>
              </a:lnSpc>
              <a:spcBef>
                <a:spcPct val="0"/>
              </a:spcBef>
            </a:pPr>
            <a:r>
              <a:rPr lang="en-US" sz="3200" b="1" u="none" strike="noStrike">
                <a:solidFill>
                  <a:srgbClr val="0B0B45"/>
                </a:solidFill>
                <a:latin typeface="Source Sans Pro Bold"/>
                <a:ea typeface="Source Sans Pro Bold"/>
                <a:cs typeface="Source Sans Pro Bold"/>
                <a:sym typeface="Source Sans Pro Bold"/>
              </a:rPr>
              <a:t>PEOPLE ORIENTED ROLES</a:t>
            </a:r>
          </a:p>
        </p:txBody>
      </p:sp>
      <p:sp>
        <p:nvSpPr>
          <p:cNvPr id="14" name="Freeform 15">
            <a:extLst>
              <a:ext uri="{FF2B5EF4-FFF2-40B4-BE49-F238E27FC236}">
                <a16:creationId xmlns:a16="http://schemas.microsoft.com/office/drawing/2014/main" id="{945E3318-1DCB-B194-A251-3D9F093F39FE}"/>
              </a:ext>
            </a:extLst>
          </p:cNvPr>
          <p:cNvSpPr/>
          <p:nvPr/>
        </p:nvSpPr>
        <p:spPr>
          <a:xfrm>
            <a:off x="1417592" y="5359994"/>
            <a:ext cx="875604" cy="875604"/>
          </a:xfrm>
          <a:custGeom>
            <a:avLst/>
            <a:gdLst/>
            <a:ahLst/>
            <a:cxnLst/>
            <a:rect l="l" t="t" r="r" b="b"/>
            <a:pathLst>
              <a:path w="875604" h="875604">
                <a:moveTo>
                  <a:pt x="0" y="0"/>
                </a:moveTo>
                <a:lnTo>
                  <a:pt x="875604" y="0"/>
                </a:lnTo>
                <a:lnTo>
                  <a:pt x="875604" y="875604"/>
                </a:lnTo>
                <a:lnTo>
                  <a:pt x="0" y="875604"/>
                </a:lnTo>
                <a:lnTo>
                  <a:pt x="0" y="0"/>
                </a:lnTo>
                <a:close/>
              </a:path>
            </a:pathLst>
          </a:custGeom>
          <a:blipFill>
            <a:blip r:embed="rId16"/>
            <a:stretch>
              <a:fillRect/>
            </a:stretch>
          </a:blipFill>
        </p:spPr>
        <p:txBody>
          <a:bodyPr/>
          <a:lstStyle/>
          <a:p>
            <a:endParaRPr lang="en-US"/>
          </a:p>
        </p:txBody>
      </p:sp>
      <p:sp>
        <p:nvSpPr>
          <p:cNvPr id="15" name="Freeform 16">
            <a:extLst>
              <a:ext uri="{FF2B5EF4-FFF2-40B4-BE49-F238E27FC236}">
                <a16:creationId xmlns:a16="http://schemas.microsoft.com/office/drawing/2014/main" id="{852A179B-ED00-015E-7B40-2F45AE1D7B65}"/>
              </a:ext>
            </a:extLst>
          </p:cNvPr>
          <p:cNvSpPr/>
          <p:nvPr/>
        </p:nvSpPr>
        <p:spPr>
          <a:xfrm>
            <a:off x="12717209" y="8206212"/>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17"/>
            <a:stretch>
              <a:fillRect/>
            </a:stretch>
          </a:blipFill>
        </p:spPr>
        <p:txBody>
          <a:bodyPr/>
          <a:lstStyle/>
          <a:p>
            <a:endParaRPr lang="en-US"/>
          </a:p>
        </p:txBody>
      </p:sp>
      <p:sp>
        <p:nvSpPr>
          <p:cNvPr id="16" name="Freeform 17">
            <a:extLst>
              <a:ext uri="{FF2B5EF4-FFF2-40B4-BE49-F238E27FC236}">
                <a16:creationId xmlns:a16="http://schemas.microsoft.com/office/drawing/2014/main" id="{50F99D21-E4E0-E732-58D3-3C5E9500F35C}"/>
              </a:ext>
            </a:extLst>
          </p:cNvPr>
          <p:cNvSpPr/>
          <p:nvPr/>
        </p:nvSpPr>
        <p:spPr>
          <a:xfrm>
            <a:off x="12717209" y="6812016"/>
            <a:ext cx="837608" cy="837608"/>
          </a:xfrm>
          <a:custGeom>
            <a:avLst/>
            <a:gdLst/>
            <a:ahLst/>
            <a:cxnLst/>
            <a:rect l="l" t="t" r="r" b="b"/>
            <a:pathLst>
              <a:path w="837608" h="837608">
                <a:moveTo>
                  <a:pt x="0" y="0"/>
                </a:moveTo>
                <a:lnTo>
                  <a:pt x="837608" y="0"/>
                </a:lnTo>
                <a:lnTo>
                  <a:pt x="837608" y="837608"/>
                </a:lnTo>
                <a:lnTo>
                  <a:pt x="0" y="837608"/>
                </a:lnTo>
                <a:lnTo>
                  <a:pt x="0" y="0"/>
                </a:lnTo>
                <a:close/>
              </a:path>
            </a:pathLst>
          </a:custGeom>
          <a:blipFill>
            <a:blip r:embed="rId18"/>
            <a:stretch>
              <a:fillRect/>
            </a:stretch>
          </a:blipFill>
        </p:spPr>
        <p:txBody>
          <a:bodyPr/>
          <a:lstStyle/>
          <a:p>
            <a:endParaRPr lang="en-US"/>
          </a:p>
        </p:txBody>
      </p:sp>
      <p:sp>
        <p:nvSpPr>
          <p:cNvPr id="17" name="Freeform 18">
            <a:extLst>
              <a:ext uri="{FF2B5EF4-FFF2-40B4-BE49-F238E27FC236}">
                <a16:creationId xmlns:a16="http://schemas.microsoft.com/office/drawing/2014/main" id="{76EA5543-2942-953C-194E-450E3632E318}"/>
              </a:ext>
            </a:extLst>
          </p:cNvPr>
          <p:cNvSpPr/>
          <p:nvPr/>
        </p:nvSpPr>
        <p:spPr>
          <a:xfrm>
            <a:off x="12710113" y="5387187"/>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19"/>
            <a:stretch>
              <a:fillRect/>
            </a:stretch>
          </a:blipFill>
        </p:spPr>
        <p:txBody>
          <a:bodyPr/>
          <a:lstStyle/>
          <a:p>
            <a:endParaRPr lang="en-US"/>
          </a:p>
        </p:txBody>
      </p:sp>
      <p:sp>
        <p:nvSpPr>
          <p:cNvPr id="18" name="Freeform 19">
            <a:extLst>
              <a:ext uri="{FF2B5EF4-FFF2-40B4-BE49-F238E27FC236}">
                <a16:creationId xmlns:a16="http://schemas.microsoft.com/office/drawing/2014/main" id="{77BC62A1-8500-16A3-7715-048241F954AB}"/>
              </a:ext>
            </a:extLst>
          </p:cNvPr>
          <p:cNvSpPr/>
          <p:nvPr/>
        </p:nvSpPr>
        <p:spPr>
          <a:xfrm>
            <a:off x="1462684" y="8163293"/>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20"/>
            <a:stretch>
              <a:fillRect/>
            </a:stretch>
          </a:blipFill>
        </p:spPr>
        <p:txBody>
          <a:bodyPr/>
          <a:lstStyle/>
          <a:p>
            <a:endParaRPr lang="en-US"/>
          </a:p>
        </p:txBody>
      </p:sp>
      <p:sp>
        <p:nvSpPr>
          <p:cNvPr id="19" name="Freeform 20">
            <a:extLst>
              <a:ext uri="{FF2B5EF4-FFF2-40B4-BE49-F238E27FC236}">
                <a16:creationId xmlns:a16="http://schemas.microsoft.com/office/drawing/2014/main" id="{7557F5D0-644D-D643-4D8A-073D5F08DB23}"/>
              </a:ext>
            </a:extLst>
          </p:cNvPr>
          <p:cNvSpPr/>
          <p:nvPr/>
        </p:nvSpPr>
        <p:spPr>
          <a:xfrm>
            <a:off x="1462684" y="6784823"/>
            <a:ext cx="837608" cy="837608"/>
          </a:xfrm>
          <a:custGeom>
            <a:avLst/>
            <a:gdLst/>
            <a:ahLst/>
            <a:cxnLst/>
            <a:rect l="l" t="t" r="r" b="b"/>
            <a:pathLst>
              <a:path w="837608" h="837608">
                <a:moveTo>
                  <a:pt x="0" y="0"/>
                </a:moveTo>
                <a:lnTo>
                  <a:pt x="837608" y="0"/>
                </a:lnTo>
                <a:lnTo>
                  <a:pt x="837608" y="837608"/>
                </a:lnTo>
                <a:lnTo>
                  <a:pt x="0" y="837608"/>
                </a:lnTo>
                <a:lnTo>
                  <a:pt x="0" y="0"/>
                </a:lnTo>
                <a:close/>
              </a:path>
            </a:pathLst>
          </a:custGeom>
          <a:blipFill>
            <a:blip r:embed="rId21"/>
            <a:stretch>
              <a:fillRect/>
            </a:stretch>
          </a:blipFill>
        </p:spPr>
        <p:txBody>
          <a:bodyPr/>
          <a:lstStyle/>
          <a:p>
            <a:endParaRPr lang="en-US"/>
          </a:p>
        </p:txBody>
      </p:sp>
      <p:sp>
        <p:nvSpPr>
          <p:cNvPr id="20" name="Freeform 21">
            <a:extLst>
              <a:ext uri="{FF2B5EF4-FFF2-40B4-BE49-F238E27FC236}">
                <a16:creationId xmlns:a16="http://schemas.microsoft.com/office/drawing/2014/main" id="{7CAAD832-55BE-271D-5B87-087F45B8F277}"/>
              </a:ext>
            </a:extLst>
          </p:cNvPr>
          <p:cNvSpPr/>
          <p:nvPr/>
        </p:nvSpPr>
        <p:spPr>
          <a:xfrm>
            <a:off x="7108084" y="5359994"/>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22"/>
            <a:stretch>
              <a:fillRect/>
            </a:stretch>
          </a:blipFill>
        </p:spPr>
        <p:txBody>
          <a:bodyPr/>
          <a:lstStyle/>
          <a:p>
            <a:endParaRPr lang="en-US"/>
          </a:p>
        </p:txBody>
      </p:sp>
      <p:sp>
        <p:nvSpPr>
          <p:cNvPr id="21" name="Freeform 22">
            <a:extLst>
              <a:ext uri="{FF2B5EF4-FFF2-40B4-BE49-F238E27FC236}">
                <a16:creationId xmlns:a16="http://schemas.microsoft.com/office/drawing/2014/main" id="{71A564CC-655C-F9DE-B587-69F9347CD010}"/>
              </a:ext>
            </a:extLst>
          </p:cNvPr>
          <p:cNvSpPr/>
          <p:nvPr/>
        </p:nvSpPr>
        <p:spPr>
          <a:xfrm>
            <a:off x="7070088" y="6784823"/>
            <a:ext cx="875604" cy="875604"/>
          </a:xfrm>
          <a:custGeom>
            <a:avLst/>
            <a:gdLst/>
            <a:ahLst/>
            <a:cxnLst/>
            <a:rect l="l" t="t" r="r" b="b"/>
            <a:pathLst>
              <a:path w="875604" h="875604">
                <a:moveTo>
                  <a:pt x="0" y="0"/>
                </a:moveTo>
                <a:lnTo>
                  <a:pt x="875604" y="0"/>
                </a:lnTo>
                <a:lnTo>
                  <a:pt x="875604" y="875605"/>
                </a:lnTo>
                <a:lnTo>
                  <a:pt x="0" y="875605"/>
                </a:lnTo>
                <a:lnTo>
                  <a:pt x="0" y="0"/>
                </a:lnTo>
                <a:close/>
              </a:path>
            </a:pathLst>
          </a:custGeom>
          <a:blipFill>
            <a:blip r:embed="rId23"/>
            <a:stretch>
              <a:fillRect/>
            </a:stretch>
          </a:blipFill>
        </p:spPr>
        <p:txBody>
          <a:bodyPr/>
          <a:lstStyle/>
          <a:p>
            <a:endParaRPr lang="en-US"/>
          </a:p>
        </p:txBody>
      </p:sp>
      <p:sp>
        <p:nvSpPr>
          <p:cNvPr id="22" name="Freeform 23">
            <a:extLst>
              <a:ext uri="{FF2B5EF4-FFF2-40B4-BE49-F238E27FC236}">
                <a16:creationId xmlns:a16="http://schemas.microsoft.com/office/drawing/2014/main" id="{3E070E01-8A9B-2D66-48BC-22B9A12148EC}"/>
              </a:ext>
            </a:extLst>
          </p:cNvPr>
          <p:cNvSpPr/>
          <p:nvPr/>
        </p:nvSpPr>
        <p:spPr>
          <a:xfrm>
            <a:off x="7092634" y="8163293"/>
            <a:ext cx="875604" cy="875604"/>
          </a:xfrm>
          <a:custGeom>
            <a:avLst/>
            <a:gdLst/>
            <a:ahLst/>
            <a:cxnLst/>
            <a:rect l="l" t="t" r="r" b="b"/>
            <a:pathLst>
              <a:path w="875604" h="875604">
                <a:moveTo>
                  <a:pt x="0" y="0"/>
                </a:moveTo>
                <a:lnTo>
                  <a:pt x="875604" y="0"/>
                </a:lnTo>
                <a:lnTo>
                  <a:pt x="875604" y="875604"/>
                </a:lnTo>
                <a:lnTo>
                  <a:pt x="0" y="875604"/>
                </a:lnTo>
                <a:lnTo>
                  <a:pt x="0" y="0"/>
                </a:lnTo>
                <a:close/>
              </a:path>
            </a:pathLst>
          </a:custGeom>
          <a:blipFill>
            <a:blip r:embed="rId24"/>
            <a:stretch>
              <a:fillRect/>
            </a:stretch>
          </a:blipFill>
        </p:spPr>
        <p:txBody>
          <a:bodyPr/>
          <a:lstStyle/>
          <a:p>
            <a:endParaRPr lang="en-US"/>
          </a:p>
        </p:txBody>
      </p:sp>
      <p:sp>
        <p:nvSpPr>
          <p:cNvPr id="23" name="TextBox 24">
            <a:extLst>
              <a:ext uri="{FF2B5EF4-FFF2-40B4-BE49-F238E27FC236}">
                <a16:creationId xmlns:a16="http://schemas.microsoft.com/office/drawing/2014/main" id="{AA81A946-D4F7-CA7B-753A-8DB182B4D473}"/>
              </a:ext>
            </a:extLst>
          </p:cNvPr>
          <p:cNvSpPr txBox="1"/>
          <p:nvPr/>
        </p:nvSpPr>
        <p:spPr>
          <a:xfrm>
            <a:off x="2607531" y="5545126"/>
            <a:ext cx="930920" cy="371897"/>
          </a:xfrm>
          <a:prstGeom prst="rect">
            <a:avLst/>
          </a:prstGeom>
        </p:spPr>
        <p:txBody>
          <a:bodyPr lIns="0" tIns="0" rIns="0" bIns="0" rtlCol="0" anchor="t">
            <a:spAutoFit/>
          </a:bodyPr>
          <a:lstStyle/>
          <a:p>
            <a:pPr>
              <a:lnSpc>
                <a:spcPts val="2916"/>
              </a:lnSpc>
              <a:spcBef>
                <a:spcPct val="0"/>
              </a:spcBef>
            </a:pPr>
            <a:r>
              <a:rPr lang="en-US" sz="2700" b="1">
                <a:solidFill>
                  <a:srgbClr val="000000"/>
                </a:solidFill>
                <a:latin typeface="Calibri (MS) Bold"/>
                <a:ea typeface="Calibri (MS) Bold"/>
                <a:cs typeface="Calibri (MS) Bold"/>
                <a:sym typeface="Calibri (MS) Bold"/>
              </a:rPr>
              <a:t>PLANT</a:t>
            </a:r>
          </a:p>
        </p:txBody>
      </p:sp>
      <p:sp>
        <p:nvSpPr>
          <p:cNvPr id="24" name="TextBox 25">
            <a:extLst>
              <a:ext uri="{FF2B5EF4-FFF2-40B4-BE49-F238E27FC236}">
                <a16:creationId xmlns:a16="http://schemas.microsoft.com/office/drawing/2014/main" id="{11C6C867-F626-459F-E0E8-22E9AE170F72}"/>
              </a:ext>
            </a:extLst>
          </p:cNvPr>
          <p:cNvSpPr txBox="1"/>
          <p:nvPr/>
        </p:nvSpPr>
        <p:spPr>
          <a:xfrm>
            <a:off x="2614626" y="7000891"/>
            <a:ext cx="1804973"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SPECIALIST</a:t>
            </a:r>
          </a:p>
        </p:txBody>
      </p:sp>
      <p:sp>
        <p:nvSpPr>
          <p:cNvPr id="25" name="TextBox 26">
            <a:extLst>
              <a:ext uri="{FF2B5EF4-FFF2-40B4-BE49-F238E27FC236}">
                <a16:creationId xmlns:a16="http://schemas.microsoft.com/office/drawing/2014/main" id="{2D4F782E-3BDC-1E5B-33D3-855886193E21}"/>
              </a:ext>
            </a:extLst>
          </p:cNvPr>
          <p:cNvSpPr txBox="1"/>
          <p:nvPr/>
        </p:nvSpPr>
        <p:spPr>
          <a:xfrm>
            <a:off x="2614627" y="8391344"/>
            <a:ext cx="3343198"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MONITOR EVALUATOR</a:t>
            </a:r>
          </a:p>
        </p:txBody>
      </p:sp>
      <p:sp>
        <p:nvSpPr>
          <p:cNvPr id="26" name="TextBox 27">
            <a:extLst>
              <a:ext uri="{FF2B5EF4-FFF2-40B4-BE49-F238E27FC236}">
                <a16:creationId xmlns:a16="http://schemas.microsoft.com/office/drawing/2014/main" id="{3D256118-D751-5C91-B6C0-6A314FA588F5}"/>
              </a:ext>
            </a:extLst>
          </p:cNvPr>
          <p:cNvSpPr txBox="1"/>
          <p:nvPr/>
        </p:nvSpPr>
        <p:spPr>
          <a:xfrm>
            <a:off x="8176422" y="5505760"/>
            <a:ext cx="1129010" cy="371897"/>
          </a:xfrm>
          <a:prstGeom prst="rect">
            <a:avLst/>
          </a:prstGeom>
        </p:spPr>
        <p:txBody>
          <a:bodyPr lIns="0" tIns="0" rIns="0" bIns="0" rtlCol="0" anchor="t">
            <a:spAutoFit/>
          </a:bodyPr>
          <a:lstStyle/>
          <a:p>
            <a:pPr>
              <a:lnSpc>
                <a:spcPts val="2916"/>
              </a:lnSpc>
              <a:spcBef>
                <a:spcPct val="0"/>
              </a:spcBef>
            </a:pPr>
            <a:r>
              <a:rPr lang="en-US" sz="2700" b="1">
                <a:solidFill>
                  <a:srgbClr val="000000"/>
                </a:solidFill>
                <a:latin typeface="Calibri (MS) Bold"/>
                <a:ea typeface="Calibri (MS) Bold"/>
                <a:cs typeface="Calibri (MS) Bold"/>
                <a:sym typeface="Calibri (MS) Bold"/>
              </a:rPr>
              <a:t>SHAPER</a:t>
            </a:r>
          </a:p>
        </p:txBody>
      </p:sp>
      <p:sp>
        <p:nvSpPr>
          <p:cNvPr id="27" name="TextBox 28">
            <a:extLst>
              <a:ext uri="{FF2B5EF4-FFF2-40B4-BE49-F238E27FC236}">
                <a16:creationId xmlns:a16="http://schemas.microsoft.com/office/drawing/2014/main" id="{CFCDFDDB-31A2-88FB-3ED6-B2875A63B1AA}"/>
              </a:ext>
            </a:extLst>
          </p:cNvPr>
          <p:cNvSpPr txBox="1"/>
          <p:nvPr/>
        </p:nvSpPr>
        <p:spPr>
          <a:xfrm>
            <a:off x="8183518" y="6973503"/>
            <a:ext cx="2108820" cy="371897"/>
          </a:xfrm>
          <a:prstGeom prst="rect">
            <a:avLst/>
          </a:prstGeom>
        </p:spPr>
        <p:txBody>
          <a:bodyPr lIns="0" tIns="0" rIns="0" bIns="0" rtlCol="0" anchor="t">
            <a:spAutoFit/>
          </a:bodyPr>
          <a:lstStyle/>
          <a:p>
            <a:pPr>
              <a:lnSpc>
                <a:spcPts val="2916"/>
              </a:lnSpc>
              <a:spcBef>
                <a:spcPct val="0"/>
              </a:spcBef>
            </a:pPr>
            <a:r>
              <a:rPr lang="en-US" sz="2700" b="1">
                <a:solidFill>
                  <a:srgbClr val="000000"/>
                </a:solidFill>
                <a:latin typeface="Calibri (MS) Bold"/>
                <a:ea typeface="Calibri (MS) Bold"/>
                <a:cs typeface="Calibri (MS) Bold"/>
                <a:sym typeface="Calibri (MS) Bold"/>
              </a:rPr>
              <a:t>IMPLEMENTER</a:t>
            </a:r>
          </a:p>
        </p:txBody>
      </p:sp>
      <p:sp>
        <p:nvSpPr>
          <p:cNvPr id="28" name="TextBox 29">
            <a:extLst>
              <a:ext uri="{FF2B5EF4-FFF2-40B4-BE49-F238E27FC236}">
                <a16:creationId xmlns:a16="http://schemas.microsoft.com/office/drawing/2014/main" id="{2E5D7FDE-E924-8CFA-247E-566052B1C10E}"/>
              </a:ext>
            </a:extLst>
          </p:cNvPr>
          <p:cNvSpPr txBox="1"/>
          <p:nvPr/>
        </p:nvSpPr>
        <p:spPr>
          <a:xfrm>
            <a:off x="8188318" y="8431950"/>
            <a:ext cx="3398882"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COMPLETER FINISHER</a:t>
            </a:r>
          </a:p>
        </p:txBody>
      </p:sp>
      <p:sp>
        <p:nvSpPr>
          <p:cNvPr id="29" name="TextBox 30">
            <a:extLst>
              <a:ext uri="{FF2B5EF4-FFF2-40B4-BE49-F238E27FC236}">
                <a16:creationId xmlns:a16="http://schemas.microsoft.com/office/drawing/2014/main" id="{930D6773-A949-B03E-F08B-5B5AC1ACD459}"/>
              </a:ext>
            </a:extLst>
          </p:cNvPr>
          <p:cNvSpPr txBox="1"/>
          <p:nvPr/>
        </p:nvSpPr>
        <p:spPr>
          <a:xfrm>
            <a:off x="13778749" y="5572319"/>
            <a:ext cx="2520953"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COORDINATOR</a:t>
            </a:r>
          </a:p>
        </p:txBody>
      </p:sp>
      <p:sp>
        <p:nvSpPr>
          <p:cNvPr id="30" name="TextBox 31">
            <a:extLst>
              <a:ext uri="{FF2B5EF4-FFF2-40B4-BE49-F238E27FC236}">
                <a16:creationId xmlns:a16="http://schemas.microsoft.com/office/drawing/2014/main" id="{D086AF3B-8988-DE24-B151-D3D21D5250AC}"/>
              </a:ext>
            </a:extLst>
          </p:cNvPr>
          <p:cNvSpPr txBox="1"/>
          <p:nvPr/>
        </p:nvSpPr>
        <p:spPr>
          <a:xfrm>
            <a:off x="13785846" y="7000696"/>
            <a:ext cx="2520954"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TEAMWORKER</a:t>
            </a:r>
          </a:p>
        </p:txBody>
      </p:sp>
      <p:sp>
        <p:nvSpPr>
          <p:cNvPr id="31" name="TextBox 32">
            <a:extLst>
              <a:ext uri="{FF2B5EF4-FFF2-40B4-BE49-F238E27FC236}">
                <a16:creationId xmlns:a16="http://schemas.microsoft.com/office/drawing/2014/main" id="{CCEB6A0E-8EB5-1680-29D3-2624727207B8}"/>
              </a:ext>
            </a:extLst>
          </p:cNvPr>
          <p:cNvSpPr txBox="1"/>
          <p:nvPr/>
        </p:nvSpPr>
        <p:spPr>
          <a:xfrm>
            <a:off x="13750534" y="8415146"/>
            <a:ext cx="3947875" cy="371897"/>
          </a:xfrm>
          <a:prstGeom prst="rect">
            <a:avLst/>
          </a:prstGeom>
        </p:spPr>
        <p:txBody>
          <a:bodyPr wrap="square" lIns="0" tIns="0" rIns="0" bIns="0" rtlCol="0" anchor="t">
            <a:spAutoFit/>
          </a:bodyPr>
          <a:lstStyle/>
          <a:p>
            <a:pPr>
              <a:lnSpc>
                <a:spcPts val="2916"/>
              </a:lnSpc>
              <a:spcBef>
                <a:spcPct val="0"/>
              </a:spcBef>
            </a:pPr>
            <a:r>
              <a:rPr lang="en-US" sz="2700" b="1" dirty="0">
                <a:solidFill>
                  <a:srgbClr val="000000"/>
                </a:solidFill>
                <a:latin typeface="Calibri (MS) Bold"/>
                <a:ea typeface="Calibri (MS) Bold"/>
                <a:cs typeface="Calibri (MS) Bold"/>
                <a:sym typeface="Calibri (MS) Bold"/>
              </a:rPr>
              <a:t>RESOURCE INVESTIGATOR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fltVal val="0"/>
                                          </p:val>
                                        </p:tav>
                                        <p:tav tm="100000">
                                          <p:val>
                                            <p:strVal val="#ppt_w"/>
                                          </p:val>
                                        </p:tav>
                                      </p:tavLst>
                                    </p:anim>
                                    <p:anim calcmode="lin" valueType="num">
                                      <p:cBhvr>
                                        <p:cTn id="15" dur="1000" fill="hold"/>
                                        <p:tgtEl>
                                          <p:spTgt spid="12"/>
                                        </p:tgtEl>
                                        <p:attrNameLst>
                                          <p:attrName>ppt_h</p:attrName>
                                        </p:attrNameLst>
                                      </p:cBhvr>
                                      <p:tavLst>
                                        <p:tav tm="0">
                                          <p:val>
                                            <p:fltVal val="0"/>
                                          </p:val>
                                        </p:tav>
                                        <p:tav tm="100000">
                                          <p:val>
                                            <p:strVal val="#ppt_h"/>
                                          </p:val>
                                        </p:tav>
                                      </p:tavLst>
                                    </p:anim>
                                    <p:anim calcmode="lin" valueType="num">
                                      <p:cBhvr>
                                        <p:cTn id="16" dur="1000" fill="hold"/>
                                        <p:tgtEl>
                                          <p:spTgt spid="12"/>
                                        </p:tgtEl>
                                        <p:attrNameLst>
                                          <p:attrName>style.rotation</p:attrName>
                                        </p:attrNameLst>
                                      </p:cBhvr>
                                      <p:tavLst>
                                        <p:tav tm="0">
                                          <p:val>
                                            <p:fltVal val="90"/>
                                          </p:val>
                                        </p:tav>
                                        <p:tav tm="100000">
                                          <p:val>
                                            <p:fltVal val="0"/>
                                          </p:val>
                                        </p:tav>
                                      </p:tavLst>
                                    </p:anim>
                                    <p:animEffect transition="in" filter="fade">
                                      <p:cBhvr>
                                        <p:cTn id="17" dur="1000"/>
                                        <p:tgtEl>
                                          <p:spTgt spid="12"/>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 calcmode="lin" valueType="num">
                                      <p:cBhvr>
                                        <p:cTn id="30" dur="1000" fill="hold"/>
                                        <p:tgtEl>
                                          <p:spTgt spid="11"/>
                                        </p:tgtEl>
                                        <p:attrNameLst>
                                          <p:attrName>style.rotation</p:attrName>
                                        </p:attrNameLst>
                                      </p:cBhvr>
                                      <p:tavLst>
                                        <p:tav tm="0">
                                          <p:val>
                                            <p:fltVal val="90"/>
                                          </p:val>
                                        </p:tav>
                                        <p:tav tm="100000">
                                          <p:val>
                                            <p:fltVal val="0"/>
                                          </p:val>
                                        </p:tav>
                                      </p:tavLst>
                                    </p:anim>
                                    <p:animEffect transition="in" filter="fade">
                                      <p:cBhvr>
                                        <p:cTn id="31" dur="1000"/>
                                        <p:tgtEl>
                                          <p:spTgt spid="11"/>
                                        </p:tgtEl>
                                      </p:cBhvr>
                                    </p:animEffect>
                                  </p:childTnLst>
                                </p:cTn>
                              </p:par>
                            </p:childTnLst>
                          </p:cTn>
                        </p:par>
                        <p:par>
                          <p:cTn id="32" fill="hold">
                            <p:stCondLst>
                              <p:cond delay="4000"/>
                            </p:stCondLst>
                            <p:childTnLst>
                              <p:par>
                                <p:cTn id="33" presetID="31"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fltVal val="0"/>
                                          </p:val>
                                        </p:tav>
                                        <p:tav tm="100000">
                                          <p:val>
                                            <p:strVal val="#ppt_w"/>
                                          </p:val>
                                        </p:tav>
                                      </p:tavLst>
                                    </p:anim>
                                    <p:anim calcmode="lin" valueType="num">
                                      <p:cBhvr>
                                        <p:cTn id="36" dur="1000" fill="hold"/>
                                        <p:tgtEl>
                                          <p:spTgt spid="10"/>
                                        </p:tgtEl>
                                        <p:attrNameLst>
                                          <p:attrName>ppt_h</p:attrName>
                                        </p:attrNameLst>
                                      </p:cBhvr>
                                      <p:tavLst>
                                        <p:tav tm="0">
                                          <p:val>
                                            <p:fltVal val="0"/>
                                          </p:val>
                                        </p:tav>
                                        <p:tav tm="100000">
                                          <p:val>
                                            <p:strVal val="#ppt_h"/>
                                          </p:val>
                                        </p:tav>
                                      </p:tavLst>
                                    </p:anim>
                                    <p:anim calcmode="lin" valueType="num">
                                      <p:cBhvr>
                                        <p:cTn id="37" dur="1000" fill="hold"/>
                                        <p:tgtEl>
                                          <p:spTgt spid="10"/>
                                        </p:tgtEl>
                                        <p:attrNameLst>
                                          <p:attrName>style.rotation</p:attrName>
                                        </p:attrNameLst>
                                      </p:cBhvr>
                                      <p:tavLst>
                                        <p:tav tm="0">
                                          <p:val>
                                            <p:fltVal val="90"/>
                                          </p:val>
                                        </p:tav>
                                        <p:tav tm="100000">
                                          <p:val>
                                            <p:fltVal val="0"/>
                                          </p:val>
                                        </p:tav>
                                      </p:tavLst>
                                    </p:anim>
                                    <p:animEffect transition="in" filter="fade">
                                      <p:cBhvr>
                                        <p:cTn id="38" dur="1000"/>
                                        <p:tgtEl>
                                          <p:spTgt spid="10"/>
                                        </p:tgtEl>
                                      </p:cBhvr>
                                    </p:animEffect>
                                  </p:childTnLst>
                                </p:cTn>
                              </p:par>
                            </p:childTnLst>
                          </p:cTn>
                        </p:par>
                        <p:par>
                          <p:cTn id="39" fill="hold">
                            <p:stCondLst>
                              <p:cond delay="5000"/>
                            </p:stCondLst>
                            <p:childTnLst>
                              <p:par>
                                <p:cTn id="40" presetID="31"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style.rotation</p:attrName>
                                        </p:attrNameLst>
                                      </p:cBhvr>
                                      <p:tavLst>
                                        <p:tav tm="0">
                                          <p:val>
                                            <p:fltVal val="90"/>
                                          </p:val>
                                        </p:tav>
                                        <p:tav tm="100000">
                                          <p:val>
                                            <p:fltVal val="0"/>
                                          </p:val>
                                        </p:tav>
                                      </p:tavLst>
                                    </p:anim>
                                    <p:animEffect transition="in" filter="fade">
                                      <p:cBhvr>
                                        <p:cTn id="45" dur="10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06345-15B7-3115-8AC4-3D8867073A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C3E3B11-7D3F-530C-2C48-84B4401FC7C1}"/>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AACFF54F-1625-87A3-08F7-8EADC61D7EEB}"/>
              </a:ext>
            </a:extLst>
          </p:cNvPr>
          <p:cNvSpPr txBox="1"/>
          <p:nvPr/>
        </p:nvSpPr>
        <p:spPr>
          <a:xfrm>
            <a:off x="1246711" y="619078"/>
            <a:ext cx="11652477" cy="845820"/>
          </a:xfrm>
          <a:prstGeom prst="rect">
            <a:avLst/>
          </a:prstGeom>
        </p:spPr>
        <p:txBody>
          <a:bodyPr lIns="0" tIns="0" rIns="0" bIns="0" rtlCol="0" anchor="t">
            <a:spAutoFit/>
          </a:bodyPr>
          <a:lstStyle/>
          <a:p>
            <a:pPr algn="l">
              <a:lnSpc>
                <a:spcPts val="6300"/>
              </a:lnSpc>
            </a:pPr>
            <a:r>
              <a:rPr lang="en-US" sz="6300" dirty="0">
                <a:solidFill>
                  <a:srgbClr val="372A28"/>
                </a:solidFill>
                <a:latin typeface="Source Sans Pro"/>
                <a:ea typeface="Source Sans Pro"/>
                <a:cs typeface="Source Sans Pro"/>
                <a:sym typeface="Source Sans Pro"/>
              </a:rPr>
              <a:t>THE NINE TEAM ROLES</a:t>
            </a:r>
          </a:p>
        </p:txBody>
      </p:sp>
      <p:sp>
        <p:nvSpPr>
          <p:cNvPr id="4" name="Freeform 4">
            <a:extLst>
              <a:ext uri="{FF2B5EF4-FFF2-40B4-BE49-F238E27FC236}">
                <a16:creationId xmlns:a16="http://schemas.microsoft.com/office/drawing/2014/main" id="{26620C86-97E6-ABFC-7242-126BAC3975C9}"/>
              </a:ext>
            </a:extLst>
          </p:cNvPr>
          <p:cNvSpPr/>
          <p:nvPr/>
        </p:nvSpPr>
        <p:spPr>
          <a:xfrm>
            <a:off x="0" y="1464898"/>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grpSp>
        <p:nvGrpSpPr>
          <p:cNvPr id="167" name="Group 5">
            <a:extLst>
              <a:ext uri="{FF2B5EF4-FFF2-40B4-BE49-F238E27FC236}">
                <a16:creationId xmlns:a16="http://schemas.microsoft.com/office/drawing/2014/main" id="{22BE4778-209E-69E2-3EEA-ECA1C838FED7}"/>
              </a:ext>
            </a:extLst>
          </p:cNvPr>
          <p:cNvGrpSpPr/>
          <p:nvPr/>
        </p:nvGrpSpPr>
        <p:grpSpPr>
          <a:xfrm>
            <a:off x="11433415" y="1861423"/>
            <a:ext cx="3690938" cy="876518"/>
            <a:chOff x="0" y="0"/>
            <a:chExt cx="4921250" cy="1168691"/>
          </a:xfrm>
        </p:grpSpPr>
        <p:sp>
          <p:nvSpPr>
            <p:cNvPr id="168" name="Freeform 6">
              <a:extLst>
                <a:ext uri="{FF2B5EF4-FFF2-40B4-BE49-F238E27FC236}">
                  <a16:creationId xmlns:a16="http://schemas.microsoft.com/office/drawing/2014/main" id="{2C08A7B5-D146-8B8B-8083-AEEE641B2B07}"/>
                </a:ext>
              </a:extLst>
            </p:cNvPr>
            <p:cNvSpPr/>
            <p:nvPr/>
          </p:nvSpPr>
          <p:spPr>
            <a:xfrm>
              <a:off x="9525" y="9525"/>
              <a:ext cx="4902200" cy="1147063"/>
            </a:xfrm>
            <a:custGeom>
              <a:avLst/>
              <a:gdLst/>
              <a:ahLst/>
              <a:cxnLst/>
              <a:rect l="l" t="t" r="r" b="b"/>
              <a:pathLst>
                <a:path w="4902200" h="1147063">
                  <a:moveTo>
                    <a:pt x="0" y="0"/>
                  </a:moveTo>
                  <a:lnTo>
                    <a:pt x="4902200" y="0"/>
                  </a:lnTo>
                  <a:lnTo>
                    <a:pt x="4902200" y="1147063"/>
                  </a:lnTo>
                  <a:lnTo>
                    <a:pt x="0" y="1147063"/>
                  </a:lnTo>
                  <a:close/>
                </a:path>
              </a:pathLst>
            </a:custGeom>
            <a:solidFill>
              <a:srgbClr val="F2F2F2"/>
            </a:solidFill>
          </p:spPr>
          <p:txBody>
            <a:bodyPr/>
            <a:lstStyle/>
            <a:p>
              <a:endParaRPr lang="en-US"/>
            </a:p>
          </p:txBody>
        </p:sp>
        <p:sp>
          <p:nvSpPr>
            <p:cNvPr id="169" name="Freeform 7">
              <a:extLst>
                <a:ext uri="{FF2B5EF4-FFF2-40B4-BE49-F238E27FC236}">
                  <a16:creationId xmlns:a16="http://schemas.microsoft.com/office/drawing/2014/main" id="{4F8D80E0-134D-E50B-3A4E-8F96E8FDA2FE}"/>
                </a:ext>
              </a:extLst>
            </p:cNvPr>
            <p:cNvSpPr/>
            <p:nvPr/>
          </p:nvSpPr>
          <p:spPr>
            <a:xfrm>
              <a:off x="0" y="0"/>
              <a:ext cx="4921250" cy="1166113"/>
            </a:xfrm>
            <a:custGeom>
              <a:avLst/>
              <a:gdLst/>
              <a:ahLst/>
              <a:cxnLst/>
              <a:rect l="l" t="t" r="r" b="b"/>
              <a:pathLst>
                <a:path w="4921250" h="1166113">
                  <a:moveTo>
                    <a:pt x="9525" y="0"/>
                  </a:moveTo>
                  <a:lnTo>
                    <a:pt x="4911725" y="0"/>
                  </a:lnTo>
                  <a:cubicBezTo>
                    <a:pt x="4916932" y="0"/>
                    <a:pt x="4921250" y="4318"/>
                    <a:pt x="4921250" y="9525"/>
                  </a:cubicBezTo>
                  <a:lnTo>
                    <a:pt x="4921250" y="1156588"/>
                  </a:lnTo>
                  <a:cubicBezTo>
                    <a:pt x="4921250" y="1161795"/>
                    <a:pt x="4916932" y="1166113"/>
                    <a:pt x="4911725" y="1166113"/>
                  </a:cubicBezTo>
                  <a:lnTo>
                    <a:pt x="9525" y="1166113"/>
                  </a:lnTo>
                  <a:cubicBezTo>
                    <a:pt x="4318" y="1166113"/>
                    <a:pt x="0" y="1161795"/>
                    <a:pt x="0" y="1156588"/>
                  </a:cubicBezTo>
                  <a:lnTo>
                    <a:pt x="0" y="9525"/>
                  </a:lnTo>
                  <a:cubicBezTo>
                    <a:pt x="0" y="4318"/>
                    <a:pt x="4318" y="0"/>
                    <a:pt x="9525" y="0"/>
                  </a:cubicBezTo>
                  <a:moveTo>
                    <a:pt x="9525" y="19050"/>
                  </a:moveTo>
                  <a:lnTo>
                    <a:pt x="9525" y="9525"/>
                  </a:lnTo>
                  <a:lnTo>
                    <a:pt x="19050" y="9525"/>
                  </a:lnTo>
                  <a:lnTo>
                    <a:pt x="19050" y="1156588"/>
                  </a:lnTo>
                  <a:lnTo>
                    <a:pt x="9525" y="1156588"/>
                  </a:lnTo>
                  <a:lnTo>
                    <a:pt x="9525" y="1147063"/>
                  </a:lnTo>
                  <a:lnTo>
                    <a:pt x="4911725" y="1147063"/>
                  </a:lnTo>
                  <a:lnTo>
                    <a:pt x="4911725" y="1156588"/>
                  </a:lnTo>
                  <a:lnTo>
                    <a:pt x="4902200" y="1156588"/>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70" name="TextBox 8">
              <a:extLst>
                <a:ext uri="{FF2B5EF4-FFF2-40B4-BE49-F238E27FC236}">
                  <a16:creationId xmlns:a16="http://schemas.microsoft.com/office/drawing/2014/main" id="{2DFCBBE6-011B-D84C-FA4B-542061DC752F}"/>
                </a:ext>
              </a:extLst>
            </p:cNvPr>
            <p:cNvSpPr txBox="1"/>
            <p:nvPr/>
          </p:nvSpPr>
          <p:spPr>
            <a:xfrm>
              <a:off x="0" y="-47625"/>
              <a:ext cx="4921250" cy="1216316"/>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Preoccupied.</a:t>
              </a:r>
            </a:p>
          </p:txBody>
        </p:sp>
      </p:grpSp>
      <p:grpSp>
        <p:nvGrpSpPr>
          <p:cNvPr id="171" name="Group 9">
            <a:extLst>
              <a:ext uri="{FF2B5EF4-FFF2-40B4-BE49-F238E27FC236}">
                <a16:creationId xmlns:a16="http://schemas.microsoft.com/office/drawing/2014/main" id="{1BC35DD1-BDB2-9078-289C-D6044D138D5E}"/>
              </a:ext>
            </a:extLst>
          </p:cNvPr>
          <p:cNvGrpSpPr/>
          <p:nvPr/>
        </p:nvGrpSpPr>
        <p:grpSpPr>
          <a:xfrm>
            <a:off x="11433415" y="2721759"/>
            <a:ext cx="3690938" cy="876520"/>
            <a:chOff x="0" y="0"/>
            <a:chExt cx="4921250" cy="1168693"/>
          </a:xfrm>
        </p:grpSpPr>
        <p:sp>
          <p:nvSpPr>
            <p:cNvPr id="172" name="Freeform 10">
              <a:extLst>
                <a:ext uri="{FF2B5EF4-FFF2-40B4-BE49-F238E27FC236}">
                  <a16:creationId xmlns:a16="http://schemas.microsoft.com/office/drawing/2014/main" id="{BE32DB22-F442-CF13-9B4D-706326F80CD7}"/>
                </a:ext>
              </a:extLst>
            </p:cNvPr>
            <p:cNvSpPr/>
            <p:nvPr/>
          </p:nvSpPr>
          <p:spPr>
            <a:xfrm>
              <a:off x="0" y="0"/>
              <a:ext cx="4921250" cy="1166115"/>
            </a:xfrm>
            <a:custGeom>
              <a:avLst/>
              <a:gdLst/>
              <a:ahLst/>
              <a:cxnLst/>
              <a:rect l="l" t="t" r="r" b="b"/>
              <a:pathLst>
                <a:path w="4921250" h="1166115">
                  <a:moveTo>
                    <a:pt x="9525" y="0"/>
                  </a:moveTo>
                  <a:lnTo>
                    <a:pt x="4911725" y="0"/>
                  </a:lnTo>
                  <a:cubicBezTo>
                    <a:pt x="4916932" y="0"/>
                    <a:pt x="4921250" y="4318"/>
                    <a:pt x="4921250" y="9525"/>
                  </a:cubicBezTo>
                  <a:lnTo>
                    <a:pt x="4921250" y="1156590"/>
                  </a:lnTo>
                  <a:cubicBezTo>
                    <a:pt x="4921250" y="1161797"/>
                    <a:pt x="4916932" y="1166115"/>
                    <a:pt x="49117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4911725" y="1147065"/>
                  </a:lnTo>
                  <a:lnTo>
                    <a:pt x="4911725" y="1156590"/>
                  </a:lnTo>
                  <a:lnTo>
                    <a:pt x="4902200" y="1156590"/>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73" name="TextBox 11">
              <a:extLst>
                <a:ext uri="{FF2B5EF4-FFF2-40B4-BE49-F238E27FC236}">
                  <a16:creationId xmlns:a16="http://schemas.microsoft.com/office/drawing/2014/main" id="{0DFFEC92-AADA-56BA-88F0-048D6CEA38A0}"/>
                </a:ext>
              </a:extLst>
            </p:cNvPr>
            <p:cNvSpPr txBox="1"/>
            <p:nvPr/>
          </p:nvSpPr>
          <p:spPr>
            <a:xfrm>
              <a:off x="0" y="-47625"/>
              <a:ext cx="4921250" cy="1216318"/>
            </a:xfrm>
            <a:prstGeom prst="rect">
              <a:avLst/>
            </a:prstGeom>
          </p:spPr>
          <p:txBody>
            <a:bodyPr lIns="101600" tIns="101600" rIns="101600" bIns="101600" rtlCol="0" anchor="ctr"/>
            <a:lstStyle/>
            <a:p>
              <a:pPr algn="l">
                <a:lnSpc>
                  <a:spcPts val="2520"/>
                </a:lnSpc>
              </a:pPr>
              <a:r>
                <a:rPr lang="en-US" sz="1800" i="1" dirty="0">
                  <a:solidFill>
                    <a:srgbClr val="262626"/>
                  </a:solidFill>
                  <a:latin typeface="Source Sans Pro Italics"/>
                  <a:ea typeface="Source Sans Pro Italics"/>
                  <a:cs typeface="Source Sans Pro Italics"/>
                  <a:sym typeface="Source Sans Pro Italics"/>
                </a:rPr>
                <a:t>Overly critical. Slow moving.</a:t>
              </a:r>
            </a:p>
          </p:txBody>
        </p:sp>
      </p:grpSp>
      <p:grpSp>
        <p:nvGrpSpPr>
          <p:cNvPr id="174" name="Group 12">
            <a:extLst>
              <a:ext uri="{FF2B5EF4-FFF2-40B4-BE49-F238E27FC236}">
                <a16:creationId xmlns:a16="http://schemas.microsoft.com/office/drawing/2014/main" id="{94F4CF83-BB36-F098-B9FB-315FD809FF23}"/>
              </a:ext>
            </a:extLst>
          </p:cNvPr>
          <p:cNvGrpSpPr/>
          <p:nvPr/>
        </p:nvGrpSpPr>
        <p:grpSpPr>
          <a:xfrm>
            <a:off x="11433415" y="3582105"/>
            <a:ext cx="3690938" cy="876518"/>
            <a:chOff x="0" y="0"/>
            <a:chExt cx="4921250" cy="1168691"/>
          </a:xfrm>
        </p:grpSpPr>
        <p:sp>
          <p:nvSpPr>
            <p:cNvPr id="175" name="Freeform 13">
              <a:extLst>
                <a:ext uri="{FF2B5EF4-FFF2-40B4-BE49-F238E27FC236}">
                  <a16:creationId xmlns:a16="http://schemas.microsoft.com/office/drawing/2014/main" id="{7DF6D502-86F6-FD92-13C6-971927D43293}"/>
                </a:ext>
              </a:extLst>
            </p:cNvPr>
            <p:cNvSpPr/>
            <p:nvPr/>
          </p:nvSpPr>
          <p:spPr>
            <a:xfrm>
              <a:off x="9525" y="9525"/>
              <a:ext cx="4902200" cy="1147063"/>
            </a:xfrm>
            <a:custGeom>
              <a:avLst/>
              <a:gdLst/>
              <a:ahLst/>
              <a:cxnLst/>
              <a:rect l="l" t="t" r="r" b="b"/>
              <a:pathLst>
                <a:path w="4902200" h="1147063">
                  <a:moveTo>
                    <a:pt x="0" y="0"/>
                  </a:moveTo>
                  <a:lnTo>
                    <a:pt x="4902200" y="0"/>
                  </a:lnTo>
                  <a:lnTo>
                    <a:pt x="4902200" y="1147063"/>
                  </a:lnTo>
                  <a:lnTo>
                    <a:pt x="0" y="1147063"/>
                  </a:lnTo>
                  <a:close/>
                </a:path>
              </a:pathLst>
            </a:custGeom>
            <a:solidFill>
              <a:srgbClr val="F2F2F2"/>
            </a:solidFill>
          </p:spPr>
          <p:txBody>
            <a:bodyPr/>
            <a:lstStyle/>
            <a:p>
              <a:endParaRPr lang="en-US"/>
            </a:p>
          </p:txBody>
        </p:sp>
        <p:sp>
          <p:nvSpPr>
            <p:cNvPr id="176" name="Freeform 14">
              <a:extLst>
                <a:ext uri="{FF2B5EF4-FFF2-40B4-BE49-F238E27FC236}">
                  <a16:creationId xmlns:a16="http://schemas.microsoft.com/office/drawing/2014/main" id="{14B920C8-936D-AAD7-507D-2A59E4765AC3}"/>
                </a:ext>
              </a:extLst>
            </p:cNvPr>
            <p:cNvSpPr/>
            <p:nvPr/>
          </p:nvSpPr>
          <p:spPr>
            <a:xfrm>
              <a:off x="0" y="0"/>
              <a:ext cx="4921250" cy="1166113"/>
            </a:xfrm>
            <a:custGeom>
              <a:avLst/>
              <a:gdLst/>
              <a:ahLst/>
              <a:cxnLst/>
              <a:rect l="l" t="t" r="r" b="b"/>
              <a:pathLst>
                <a:path w="4921250" h="1166113">
                  <a:moveTo>
                    <a:pt x="9525" y="0"/>
                  </a:moveTo>
                  <a:lnTo>
                    <a:pt x="4911725" y="0"/>
                  </a:lnTo>
                  <a:cubicBezTo>
                    <a:pt x="4916932" y="0"/>
                    <a:pt x="4921250" y="4318"/>
                    <a:pt x="4921250" y="9525"/>
                  </a:cubicBezTo>
                  <a:lnTo>
                    <a:pt x="4921250" y="1156588"/>
                  </a:lnTo>
                  <a:cubicBezTo>
                    <a:pt x="4921250" y="1161795"/>
                    <a:pt x="4916932" y="1166113"/>
                    <a:pt x="4911725" y="1166113"/>
                  </a:cubicBezTo>
                  <a:lnTo>
                    <a:pt x="9525" y="1166113"/>
                  </a:lnTo>
                  <a:cubicBezTo>
                    <a:pt x="4318" y="1166113"/>
                    <a:pt x="0" y="1161795"/>
                    <a:pt x="0" y="1156588"/>
                  </a:cubicBezTo>
                  <a:lnTo>
                    <a:pt x="0" y="9525"/>
                  </a:lnTo>
                  <a:cubicBezTo>
                    <a:pt x="0" y="4318"/>
                    <a:pt x="4318" y="0"/>
                    <a:pt x="9525" y="0"/>
                  </a:cubicBezTo>
                  <a:moveTo>
                    <a:pt x="9525" y="19050"/>
                  </a:moveTo>
                  <a:lnTo>
                    <a:pt x="9525" y="9525"/>
                  </a:lnTo>
                  <a:lnTo>
                    <a:pt x="19050" y="9525"/>
                  </a:lnTo>
                  <a:lnTo>
                    <a:pt x="19050" y="1156588"/>
                  </a:lnTo>
                  <a:lnTo>
                    <a:pt x="9525" y="1156588"/>
                  </a:lnTo>
                  <a:lnTo>
                    <a:pt x="9525" y="1147063"/>
                  </a:lnTo>
                  <a:lnTo>
                    <a:pt x="4911725" y="1147063"/>
                  </a:lnTo>
                  <a:lnTo>
                    <a:pt x="4911725" y="1156588"/>
                  </a:lnTo>
                  <a:lnTo>
                    <a:pt x="4902200" y="1156588"/>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77" name="TextBox 15">
              <a:extLst>
                <a:ext uri="{FF2B5EF4-FFF2-40B4-BE49-F238E27FC236}">
                  <a16:creationId xmlns:a16="http://schemas.microsoft.com/office/drawing/2014/main" id="{C15FD592-50D2-C868-F366-2DD4520C4CC2}"/>
                </a:ext>
              </a:extLst>
            </p:cNvPr>
            <p:cNvSpPr txBox="1"/>
            <p:nvPr/>
          </p:nvSpPr>
          <p:spPr>
            <a:xfrm>
              <a:off x="0" y="-47625"/>
              <a:ext cx="4921250" cy="1216316"/>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Narrow focus.</a:t>
              </a:r>
            </a:p>
          </p:txBody>
        </p:sp>
      </p:grpSp>
      <p:grpSp>
        <p:nvGrpSpPr>
          <p:cNvPr id="178" name="Group 16">
            <a:extLst>
              <a:ext uri="{FF2B5EF4-FFF2-40B4-BE49-F238E27FC236}">
                <a16:creationId xmlns:a16="http://schemas.microsoft.com/office/drawing/2014/main" id="{7DAD3503-64CB-A41A-2C0F-36ABF5982B83}"/>
              </a:ext>
            </a:extLst>
          </p:cNvPr>
          <p:cNvGrpSpPr/>
          <p:nvPr/>
        </p:nvGrpSpPr>
        <p:grpSpPr>
          <a:xfrm>
            <a:off x="11433415" y="4588078"/>
            <a:ext cx="3690938" cy="876520"/>
            <a:chOff x="0" y="0"/>
            <a:chExt cx="4921250" cy="1168693"/>
          </a:xfrm>
        </p:grpSpPr>
        <p:sp>
          <p:nvSpPr>
            <p:cNvPr id="179" name="Freeform 17">
              <a:extLst>
                <a:ext uri="{FF2B5EF4-FFF2-40B4-BE49-F238E27FC236}">
                  <a16:creationId xmlns:a16="http://schemas.microsoft.com/office/drawing/2014/main" id="{4656528B-58D7-C25B-AB2B-67188BD6E2B4}"/>
                </a:ext>
              </a:extLst>
            </p:cNvPr>
            <p:cNvSpPr/>
            <p:nvPr/>
          </p:nvSpPr>
          <p:spPr>
            <a:xfrm>
              <a:off x="0" y="0"/>
              <a:ext cx="4921250" cy="1166115"/>
            </a:xfrm>
            <a:custGeom>
              <a:avLst/>
              <a:gdLst/>
              <a:ahLst/>
              <a:cxnLst/>
              <a:rect l="l" t="t" r="r" b="b"/>
              <a:pathLst>
                <a:path w="4921250" h="1166115">
                  <a:moveTo>
                    <a:pt x="9525" y="0"/>
                  </a:moveTo>
                  <a:lnTo>
                    <a:pt x="4911725" y="0"/>
                  </a:lnTo>
                  <a:cubicBezTo>
                    <a:pt x="4916932" y="0"/>
                    <a:pt x="4921250" y="4318"/>
                    <a:pt x="4921250" y="9525"/>
                  </a:cubicBezTo>
                  <a:lnTo>
                    <a:pt x="4921250" y="1156590"/>
                  </a:lnTo>
                  <a:cubicBezTo>
                    <a:pt x="4921250" y="1161797"/>
                    <a:pt x="4916932" y="1166115"/>
                    <a:pt x="49117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4911725" y="1147065"/>
                  </a:lnTo>
                  <a:lnTo>
                    <a:pt x="4911725" y="1156590"/>
                  </a:lnTo>
                  <a:lnTo>
                    <a:pt x="4902200" y="1156590"/>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80" name="TextBox 18">
              <a:extLst>
                <a:ext uri="{FF2B5EF4-FFF2-40B4-BE49-F238E27FC236}">
                  <a16:creationId xmlns:a16="http://schemas.microsoft.com/office/drawing/2014/main" id="{E746E491-1C1D-A5E5-3706-14BC3DD5B2EC}"/>
                </a:ext>
              </a:extLst>
            </p:cNvPr>
            <p:cNvSpPr txBox="1"/>
            <p:nvPr/>
          </p:nvSpPr>
          <p:spPr>
            <a:xfrm>
              <a:off x="0" y="-47625"/>
              <a:ext cx="4921250" cy="1216318"/>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May display impatience.</a:t>
              </a:r>
            </a:p>
          </p:txBody>
        </p:sp>
      </p:grpSp>
      <p:grpSp>
        <p:nvGrpSpPr>
          <p:cNvPr id="181" name="Group 19">
            <a:extLst>
              <a:ext uri="{FF2B5EF4-FFF2-40B4-BE49-F238E27FC236}">
                <a16:creationId xmlns:a16="http://schemas.microsoft.com/office/drawing/2014/main" id="{55D2A868-756A-73A5-851B-AD89ACB1C229}"/>
              </a:ext>
            </a:extLst>
          </p:cNvPr>
          <p:cNvGrpSpPr/>
          <p:nvPr/>
        </p:nvGrpSpPr>
        <p:grpSpPr>
          <a:xfrm>
            <a:off x="11433415" y="5448414"/>
            <a:ext cx="3690938" cy="876518"/>
            <a:chOff x="0" y="0"/>
            <a:chExt cx="4921250" cy="1168691"/>
          </a:xfrm>
        </p:grpSpPr>
        <p:sp>
          <p:nvSpPr>
            <p:cNvPr id="182" name="Freeform 20">
              <a:extLst>
                <a:ext uri="{FF2B5EF4-FFF2-40B4-BE49-F238E27FC236}">
                  <a16:creationId xmlns:a16="http://schemas.microsoft.com/office/drawing/2014/main" id="{CE7F14F1-AF0C-BCD5-3960-C7BF3847232E}"/>
                </a:ext>
              </a:extLst>
            </p:cNvPr>
            <p:cNvSpPr/>
            <p:nvPr/>
          </p:nvSpPr>
          <p:spPr>
            <a:xfrm>
              <a:off x="9525" y="9525"/>
              <a:ext cx="4902200" cy="1147063"/>
            </a:xfrm>
            <a:custGeom>
              <a:avLst/>
              <a:gdLst/>
              <a:ahLst/>
              <a:cxnLst/>
              <a:rect l="l" t="t" r="r" b="b"/>
              <a:pathLst>
                <a:path w="4902200" h="1147063">
                  <a:moveTo>
                    <a:pt x="0" y="0"/>
                  </a:moveTo>
                  <a:lnTo>
                    <a:pt x="4902200" y="0"/>
                  </a:lnTo>
                  <a:lnTo>
                    <a:pt x="4902200" y="1147063"/>
                  </a:lnTo>
                  <a:lnTo>
                    <a:pt x="0" y="1147063"/>
                  </a:lnTo>
                  <a:close/>
                </a:path>
              </a:pathLst>
            </a:custGeom>
            <a:solidFill>
              <a:srgbClr val="F2F2F2"/>
            </a:solidFill>
          </p:spPr>
          <p:txBody>
            <a:bodyPr/>
            <a:lstStyle/>
            <a:p>
              <a:endParaRPr lang="en-US"/>
            </a:p>
          </p:txBody>
        </p:sp>
        <p:sp>
          <p:nvSpPr>
            <p:cNvPr id="183" name="Freeform 21">
              <a:extLst>
                <a:ext uri="{FF2B5EF4-FFF2-40B4-BE49-F238E27FC236}">
                  <a16:creationId xmlns:a16="http://schemas.microsoft.com/office/drawing/2014/main" id="{99B13D30-6D7C-B458-699C-5B03CCDAF38D}"/>
                </a:ext>
              </a:extLst>
            </p:cNvPr>
            <p:cNvSpPr/>
            <p:nvPr/>
          </p:nvSpPr>
          <p:spPr>
            <a:xfrm>
              <a:off x="0" y="0"/>
              <a:ext cx="4921250" cy="1166113"/>
            </a:xfrm>
            <a:custGeom>
              <a:avLst/>
              <a:gdLst/>
              <a:ahLst/>
              <a:cxnLst/>
              <a:rect l="l" t="t" r="r" b="b"/>
              <a:pathLst>
                <a:path w="4921250" h="1166113">
                  <a:moveTo>
                    <a:pt x="9525" y="0"/>
                  </a:moveTo>
                  <a:lnTo>
                    <a:pt x="4911725" y="0"/>
                  </a:lnTo>
                  <a:cubicBezTo>
                    <a:pt x="4916932" y="0"/>
                    <a:pt x="4921250" y="4318"/>
                    <a:pt x="4921250" y="9525"/>
                  </a:cubicBezTo>
                  <a:lnTo>
                    <a:pt x="4921250" y="1156588"/>
                  </a:lnTo>
                  <a:cubicBezTo>
                    <a:pt x="4921250" y="1161795"/>
                    <a:pt x="4916932" y="1166113"/>
                    <a:pt x="4911725" y="1166113"/>
                  </a:cubicBezTo>
                  <a:lnTo>
                    <a:pt x="9525" y="1166113"/>
                  </a:lnTo>
                  <a:cubicBezTo>
                    <a:pt x="4318" y="1166113"/>
                    <a:pt x="0" y="1161795"/>
                    <a:pt x="0" y="1156588"/>
                  </a:cubicBezTo>
                  <a:lnTo>
                    <a:pt x="0" y="9525"/>
                  </a:lnTo>
                  <a:cubicBezTo>
                    <a:pt x="0" y="4318"/>
                    <a:pt x="4318" y="0"/>
                    <a:pt x="9525" y="0"/>
                  </a:cubicBezTo>
                  <a:moveTo>
                    <a:pt x="9525" y="19050"/>
                  </a:moveTo>
                  <a:lnTo>
                    <a:pt x="9525" y="9525"/>
                  </a:lnTo>
                  <a:lnTo>
                    <a:pt x="19050" y="9525"/>
                  </a:lnTo>
                  <a:lnTo>
                    <a:pt x="19050" y="1156588"/>
                  </a:lnTo>
                  <a:lnTo>
                    <a:pt x="9525" y="1156588"/>
                  </a:lnTo>
                  <a:lnTo>
                    <a:pt x="9525" y="1147063"/>
                  </a:lnTo>
                  <a:lnTo>
                    <a:pt x="4911725" y="1147063"/>
                  </a:lnTo>
                  <a:lnTo>
                    <a:pt x="4911725" y="1156588"/>
                  </a:lnTo>
                  <a:lnTo>
                    <a:pt x="4902200" y="1156588"/>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84" name="TextBox 22">
              <a:extLst>
                <a:ext uri="{FF2B5EF4-FFF2-40B4-BE49-F238E27FC236}">
                  <a16:creationId xmlns:a16="http://schemas.microsoft.com/office/drawing/2014/main" id="{91F6B87B-1F43-7D6D-B2A6-B022E6CD3AF3}"/>
                </a:ext>
              </a:extLst>
            </p:cNvPr>
            <p:cNvSpPr txBox="1"/>
            <p:nvPr/>
          </p:nvSpPr>
          <p:spPr>
            <a:xfrm>
              <a:off x="0" y="-47625"/>
              <a:ext cx="4921250" cy="1216316"/>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Possibly inflexible.</a:t>
              </a:r>
            </a:p>
          </p:txBody>
        </p:sp>
      </p:grpSp>
      <p:grpSp>
        <p:nvGrpSpPr>
          <p:cNvPr id="185" name="Group 23">
            <a:extLst>
              <a:ext uri="{FF2B5EF4-FFF2-40B4-BE49-F238E27FC236}">
                <a16:creationId xmlns:a16="http://schemas.microsoft.com/office/drawing/2014/main" id="{98538269-93F5-5CF9-B489-5208DF20252C}"/>
              </a:ext>
            </a:extLst>
          </p:cNvPr>
          <p:cNvGrpSpPr/>
          <p:nvPr/>
        </p:nvGrpSpPr>
        <p:grpSpPr>
          <a:xfrm>
            <a:off x="11433415" y="6308750"/>
            <a:ext cx="3690938" cy="876520"/>
            <a:chOff x="0" y="0"/>
            <a:chExt cx="4921250" cy="1168693"/>
          </a:xfrm>
        </p:grpSpPr>
        <p:sp>
          <p:nvSpPr>
            <p:cNvPr id="186" name="Freeform 24">
              <a:extLst>
                <a:ext uri="{FF2B5EF4-FFF2-40B4-BE49-F238E27FC236}">
                  <a16:creationId xmlns:a16="http://schemas.microsoft.com/office/drawing/2014/main" id="{1081DF36-2C96-AE7C-25AB-68D15422F061}"/>
                </a:ext>
              </a:extLst>
            </p:cNvPr>
            <p:cNvSpPr/>
            <p:nvPr/>
          </p:nvSpPr>
          <p:spPr>
            <a:xfrm>
              <a:off x="0" y="0"/>
              <a:ext cx="4921250" cy="1166115"/>
            </a:xfrm>
            <a:custGeom>
              <a:avLst/>
              <a:gdLst/>
              <a:ahLst/>
              <a:cxnLst/>
              <a:rect l="l" t="t" r="r" b="b"/>
              <a:pathLst>
                <a:path w="4921250" h="1166115">
                  <a:moveTo>
                    <a:pt x="9525" y="0"/>
                  </a:moveTo>
                  <a:lnTo>
                    <a:pt x="4911725" y="0"/>
                  </a:lnTo>
                  <a:cubicBezTo>
                    <a:pt x="4916932" y="0"/>
                    <a:pt x="4921250" y="4318"/>
                    <a:pt x="4921250" y="9525"/>
                  </a:cubicBezTo>
                  <a:lnTo>
                    <a:pt x="4921250" y="1156590"/>
                  </a:lnTo>
                  <a:cubicBezTo>
                    <a:pt x="4921250" y="1161797"/>
                    <a:pt x="4916932" y="1166115"/>
                    <a:pt x="49117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4911725" y="1147065"/>
                  </a:lnTo>
                  <a:lnTo>
                    <a:pt x="4911725" y="1156590"/>
                  </a:lnTo>
                  <a:lnTo>
                    <a:pt x="4902200" y="1156590"/>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87" name="TextBox 25">
              <a:extLst>
                <a:ext uri="{FF2B5EF4-FFF2-40B4-BE49-F238E27FC236}">
                  <a16:creationId xmlns:a16="http://schemas.microsoft.com/office/drawing/2014/main" id="{C5F6EE3D-8441-57E9-4F7C-A379FC06770C}"/>
                </a:ext>
              </a:extLst>
            </p:cNvPr>
            <p:cNvSpPr txBox="1"/>
            <p:nvPr/>
          </p:nvSpPr>
          <p:spPr>
            <a:xfrm>
              <a:off x="0" y="-47625"/>
              <a:ext cx="4921250" cy="1216318"/>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Reluctant to delegate.</a:t>
              </a:r>
            </a:p>
          </p:txBody>
        </p:sp>
      </p:grpSp>
      <p:grpSp>
        <p:nvGrpSpPr>
          <p:cNvPr id="188" name="Group 26">
            <a:extLst>
              <a:ext uri="{FF2B5EF4-FFF2-40B4-BE49-F238E27FC236}">
                <a16:creationId xmlns:a16="http://schemas.microsoft.com/office/drawing/2014/main" id="{9EC17CB0-19BC-4FBA-065C-226ECF95781D}"/>
              </a:ext>
            </a:extLst>
          </p:cNvPr>
          <p:cNvGrpSpPr/>
          <p:nvPr/>
        </p:nvGrpSpPr>
        <p:grpSpPr>
          <a:xfrm>
            <a:off x="11434139" y="8162954"/>
            <a:ext cx="3690938" cy="876520"/>
            <a:chOff x="0" y="0"/>
            <a:chExt cx="4921250" cy="1168693"/>
          </a:xfrm>
        </p:grpSpPr>
        <p:sp>
          <p:nvSpPr>
            <p:cNvPr id="189" name="Freeform 27">
              <a:extLst>
                <a:ext uri="{FF2B5EF4-FFF2-40B4-BE49-F238E27FC236}">
                  <a16:creationId xmlns:a16="http://schemas.microsoft.com/office/drawing/2014/main" id="{1383D095-C11C-FCC7-16D4-CC5E81F1E26D}"/>
                </a:ext>
              </a:extLst>
            </p:cNvPr>
            <p:cNvSpPr/>
            <p:nvPr/>
          </p:nvSpPr>
          <p:spPr>
            <a:xfrm>
              <a:off x="0" y="0"/>
              <a:ext cx="4921250" cy="1166115"/>
            </a:xfrm>
            <a:custGeom>
              <a:avLst/>
              <a:gdLst/>
              <a:ahLst/>
              <a:cxnLst/>
              <a:rect l="l" t="t" r="r" b="b"/>
              <a:pathLst>
                <a:path w="4921250" h="1166115">
                  <a:moveTo>
                    <a:pt x="9525" y="0"/>
                  </a:moveTo>
                  <a:lnTo>
                    <a:pt x="4911725" y="0"/>
                  </a:lnTo>
                  <a:cubicBezTo>
                    <a:pt x="4916932" y="0"/>
                    <a:pt x="4921250" y="4318"/>
                    <a:pt x="4921250" y="9525"/>
                  </a:cubicBezTo>
                  <a:lnTo>
                    <a:pt x="4921250" y="1156590"/>
                  </a:lnTo>
                  <a:cubicBezTo>
                    <a:pt x="4921250" y="1161797"/>
                    <a:pt x="4916932" y="1166115"/>
                    <a:pt x="49117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4911725" y="1147065"/>
                  </a:lnTo>
                  <a:lnTo>
                    <a:pt x="4911725" y="1156590"/>
                  </a:lnTo>
                  <a:lnTo>
                    <a:pt x="4902200" y="1156590"/>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90" name="TextBox 28">
              <a:extLst>
                <a:ext uri="{FF2B5EF4-FFF2-40B4-BE49-F238E27FC236}">
                  <a16:creationId xmlns:a16="http://schemas.microsoft.com/office/drawing/2014/main" id="{A9066A4A-614C-31C4-3E3E-BCE2D6536117}"/>
                </a:ext>
              </a:extLst>
            </p:cNvPr>
            <p:cNvSpPr txBox="1"/>
            <p:nvPr/>
          </p:nvSpPr>
          <p:spPr>
            <a:xfrm>
              <a:off x="0" y="-47625"/>
              <a:ext cx="4921250" cy="1216318"/>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Avoids confrontation.</a:t>
              </a:r>
            </a:p>
          </p:txBody>
        </p:sp>
      </p:grpSp>
      <p:grpSp>
        <p:nvGrpSpPr>
          <p:cNvPr id="191" name="Group 29">
            <a:extLst>
              <a:ext uri="{FF2B5EF4-FFF2-40B4-BE49-F238E27FC236}">
                <a16:creationId xmlns:a16="http://schemas.microsoft.com/office/drawing/2014/main" id="{C8E5F05B-ADD7-D327-ED1F-4FB283478A47}"/>
              </a:ext>
            </a:extLst>
          </p:cNvPr>
          <p:cNvGrpSpPr/>
          <p:nvPr/>
        </p:nvGrpSpPr>
        <p:grpSpPr>
          <a:xfrm>
            <a:off x="11434139" y="9023290"/>
            <a:ext cx="3690938" cy="876518"/>
            <a:chOff x="0" y="0"/>
            <a:chExt cx="4921250" cy="1168691"/>
          </a:xfrm>
        </p:grpSpPr>
        <p:sp>
          <p:nvSpPr>
            <p:cNvPr id="192" name="Freeform 30">
              <a:extLst>
                <a:ext uri="{FF2B5EF4-FFF2-40B4-BE49-F238E27FC236}">
                  <a16:creationId xmlns:a16="http://schemas.microsoft.com/office/drawing/2014/main" id="{FC33937D-CBC7-5BD6-1AA1-30568CBD1B93}"/>
                </a:ext>
              </a:extLst>
            </p:cNvPr>
            <p:cNvSpPr/>
            <p:nvPr/>
          </p:nvSpPr>
          <p:spPr>
            <a:xfrm>
              <a:off x="9525" y="9525"/>
              <a:ext cx="4902200" cy="1147063"/>
            </a:xfrm>
            <a:custGeom>
              <a:avLst/>
              <a:gdLst/>
              <a:ahLst/>
              <a:cxnLst/>
              <a:rect l="l" t="t" r="r" b="b"/>
              <a:pathLst>
                <a:path w="4902200" h="1147063">
                  <a:moveTo>
                    <a:pt x="0" y="0"/>
                  </a:moveTo>
                  <a:lnTo>
                    <a:pt x="4902200" y="0"/>
                  </a:lnTo>
                  <a:lnTo>
                    <a:pt x="4902200" y="1147063"/>
                  </a:lnTo>
                  <a:lnTo>
                    <a:pt x="0" y="1147063"/>
                  </a:lnTo>
                  <a:close/>
                </a:path>
              </a:pathLst>
            </a:custGeom>
            <a:solidFill>
              <a:srgbClr val="F2F2F2"/>
            </a:solidFill>
          </p:spPr>
          <p:txBody>
            <a:bodyPr/>
            <a:lstStyle/>
            <a:p>
              <a:endParaRPr lang="en-US"/>
            </a:p>
          </p:txBody>
        </p:sp>
        <p:sp>
          <p:nvSpPr>
            <p:cNvPr id="193" name="Freeform 31">
              <a:extLst>
                <a:ext uri="{FF2B5EF4-FFF2-40B4-BE49-F238E27FC236}">
                  <a16:creationId xmlns:a16="http://schemas.microsoft.com/office/drawing/2014/main" id="{D4DF9885-FEAC-B0B7-031D-A537A0202403}"/>
                </a:ext>
              </a:extLst>
            </p:cNvPr>
            <p:cNvSpPr/>
            <p:nvPr/>
          </p:nvSpPr>
          <p:spPr>
            <a:xfrm>
              <a:off x="0" y="0"/>
              <a:ext cx="4921250" cy="1166113"/>
            </a:xfrm>
            <a:custGeom>
              <a:avLst/>
              <a:gdLst/>
              <a:ahLst/>
              <a:cxnLst/>
              <a:rect l="l" t="t" r="r" b="b"/>
              <a:pathLst>
                <a:path w="4921250" h="1166113">
                  <a:moveTo>
                    <a:pt x="9525" y="0"/>
                  </a:moveTo>
                  <a:lnTo>
                    <a:pt x="4911725" y="0"/>
                  </a:lnTo>
                  <a:cubicBezTo>
                    <a:pt x="4916932" y="0"/>
                    <a:pt x="4921250" y="4318"/>
                    <a:pt x="4921250" y="9525"/>
                  </a:cubicBezTo>
                  <a:lnTo>
                    <a:pt x="4921250" y="1156588"/>
                  </a:lnTo>
                  <a:cubicBezTo>
                    <a:pt x="4921250" y="1161795"/>
                    <a:pt x="4916932" y="1166113"/>
                    <a:pt x="4911725" y="1166113"/>
                  </a:cubicBezTo>
                  <a:lnTo>
                    <a:pt x="9525" y="1166113"/>
                  </a:lnTo>
                  <a:cubicBezTo>
                    <a:pt x="4318" y="1166113"/>
                    <a:pt x="0" y="1161795"/>
                    <a:pt x="0" y="1156588"/>
                  </a:cubicBezTo>
                  <a:lnTo>
                    <a:pt x="0" y="9525"/>
                  </a:lnTo>
                  <a:cubicBezTo>
                    <a:pt x="0" y="4318"/>
                    <a:pt x="4318" y="0"/>
                    <a:pt x="9525" y="0"/>
                  </a:cubicBezTo>
                  <a:moveTo>
                    <a:pt x="9525" y="19050"/>
                  </a:moveTo>
                  <a:lnTo>
                    <a:pt x="9525" y="9525"/>
                  </a:lnTo>
                  <a:lnTo>
                    <a:pt x="19050" y="9525"/>
                  </a:lnTo>
                  <a:lnTo>
                    <a:pt x="19050" y="1156588"/>
                  </a:lnTo>
                  <a:lnTo>
                    <a:pt x="9525" y="1156588"/>
                  </a:lnTo>
                  <a:lnTo>
                    <a:pt x="9525" y="1147063"/>
                  </a:lnTo>
                  <a:lnTo>
                    <a:pt x="4911725" y="1147063"/>
                  </a:lnTo>
                  <a:lnTo>
                    <a:pt x="4911725" y="1156588"/>
                  </a:lnTo>
                  <a:lnTo>
                    <a:pt x="4902200" y="1156588"/>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94" name="TextBox 32">
              <a:extLst>
                <a:ext uri="{FF2B5EF4-FFF2-40B4-BE49-F238E27FC236}">
                  <a16:creationId xmlns:a16="http://schemas.microsoft.com/office/drawing/2014/main" id="{EC11EB81-84BB-D7A7-4B04-CEB4870F573D}"/>
                </a:ext>
              </a:extLst>
            </p:cNvPr>
            <p:cNvSpPr txBox="1"/>
            <p:nvPr/>
          </p:nvSpPr>
          <p:spPr>
            <a:xfrm>
              <a:off x="0" y="-47625"/>
              <a:ext cx="4921250" cy="1216316"/>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Over-optimistic. </a:t>
              </a:r>
            </a:p>
          </p:txBody>
        </p:sp>
      </p:grpSp>
      <p:grpSp>
        <p:nvGrpSpPr>
          <p:cNvPr id="195" name="Group 33">
            <a:extLst>
              <a:ext uri="{FF2B5EF4-FFF2-40B4-BE49-F238E27FC236}">
                <a16:creationId xmlns:a16="http://schemas.microsoft.com/office/drawing/2014/main" id="{93C5B3F5-01A9-B5D7-97E2-46B0A39263D7}"/>
              </a:ext>
            </a:extLst>
          </p:cNvPr>
          <p:cNvGrpSpPr/>
          <p:nvPr/>
        </p:nvGrpSpPr>
        <p:grpSpPr>
          <a:xfrm>
            <a:off x="11434139" y="7313657"/>
            <a:ext cx="3690938" cy="876520"/>
            <a:chOff x="0" y="0"/>
            <a:chExt cx="4921250" cy="1168693"/>
          </a:xfrm>
        </p:grpSpPr>
        <p:sp>
          <p:nvSpPr>
            <p:cNvPr id="196" name="Freeform 34">
              <a:extLst>
                <a:ext uri="{FF2B5EF4-FFF2-40B4-BE49-F238E27FC236}">
                  <a16:creationId xmlns:a16="http://schemas.microsoft.com/office/drawing/2014/main" id="{4F63613E-81DA-F9D1-FD6A-3A87C0DEA0E2}"/>
                </a:ext>
              </a:extLst>
            </p:cNvPr>
            <p:cNvSpPr/>
            <p:nvPr/>
          </p:nvSpPr>
          <p:spPr>
            <a:xfrm>
              <a:off x="9525" y="9525"/>
              <a:ext cx="4902200" cy="1147065"/>
            </a:xfrm>
            <a:custGeom>
              <a:avLst/>
              <a:gdLst/>
              <a:ahLst/>
              <a:cxnLst/>
              <a:rect l="l" t="t" r="r" b="b"/>
              <a:pathLst>
                <a:path w="4902200" h="1147065">
                  <a:moveTo>
                    <a:pt x="0" y="0"/>
                  </a:moveTo>
                  <a:lnTo>
                    <a:pt x="4902200" y="0"/>
                  </a:lnTo>
                  <a:lnTo>
                    <a:pt x="4902200" y="1147065"/>
                  </a:lnTo>
                  <a:lnTo>
                    <a:pt x="0" y="1147065"/>
                  </a:lnTo>
                  <a:close/>
                </a:path>
              </a:pathLst>
            </a:custGeom>
            <a:solidFill>
              <a:srgbClr val="F2F2F2"/>
            </a:solidFill>
          </p:spPr>
          <p:txBody>
            <a:bodyPr/>
            <a:lstStyle/>
            <a:p>
              <a:endParaRPr lang="en-US"/>
            </a:p>
          </p:txBody>
        </p:sp>
        <p:sp>
          <p:nvSpPr>
            <p:cNvPr id="197" name="Freeform 35">
              <a:extLst>
                <a:ext uri="{FF2B5EF4-FFF2-40B4-BE49-F238E27FC236}">
                  <a16:creationId xmlns:a16="http://schemas.microsoft.com/office/drawing/2014/main" id="{44DAD2C7-310B-35B4-69F8-EB803DEFAFD4}"/>
                </a:ext>
              </a:extLst>
            </p:cNvPr>
            <p:cNvSpPr/>
            <p:nvPr/>
          </p:nvSpPr>
          <p:spPr>
            <a:xfrm>
              <a:off x="0" y="0"/>
              <a:ext cx="4921250" cy="1166115"/>
            </a:xfrm>
            <a:custGeom>
              <a:avLst/>
              <a:gdLst/>
              <a:ahLst/>
              <a:cxnLst/>
              <a:rect l="l" t="t" r="r" b="b"/>
              <a:pathLst>
                <a:path w="4921250" h="1166115">
                  <a:moveTo>
                    <a:pt x="9525" y="0"/>
                  </a:moveTo>
                  <a:lnTo>
                    <a:pt x="4911725" y="0"/>
                  </a:lnTo>
                  <a:cubicBezTo>
                    <a:pt x="4916932" y="0"/>
                    <a:pt x="4921250" y="4318"/>
                    <a:pt x="4921250" y="9525"/>
                  </a:cubicBezTo>
                  <a:lnTo>
                    <a:pt x="4921250" y="1156590"/>
                  </a:lnTo>
                  <a:cubicBezTo>
                    <a:pt x="4921250" y="1161797"/>
                    <a:pt x="4916932" y="1166115"/>
                    <a:pt x="49117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4911725" y="1147065"/>
                  </a:lnTo>
                  <a:lnTo>
                    <a:pt x="4911725" y="1156590"/>
                  </a:lnTo>
                  <a:lnTo>
                    <a:pt x="4902200" y="1156590"/>
                  </a:lnTo>
                  <a:lnTo>
                    <a:pt x="4902200" y="9525"/>
                  </a:lnTo>
                  <a:lnTo>
                    <a:pt x="4911725" y="9525"/>
                  </a:lnTo>
                  <a:lnTo>
                    <a:pt x="4911725" y="19050"/>
                  </a:lnTo>
                  <a:lnTo>
                    <a:pt x="9525" y="19050"/>
                  </a:lnTo>
                  <a:close/>
                </a:path>
              </a:pathLst>
            </a:custGeom>
            <a:solidFill>
              <a:srgbClr val="262626"/>
            </a:solidFill>
          </p:spPr>
          <p:txBody>
            <a:bodyPr/>
            <a:lstStyle/>
            <a:p>
              <a:endParaRPr lang="en-US"/>
            </a:p>
          </p:txBody>
        </p:sp>
        <p:sp>
          <p:nvSpPr>
            <p:cNvPr id="198" name="TextBox 36">
              <a:extLst>
                <a:ext uri="{FF2B5EF4-FFF2-40B4-BE49-F238E27FC236}">
                  <a16:creationId xmlns:a16="http://schemas.microsoft.com/office/drawing/2014/main" id="{F90459C1-A6EF-B930-3061-68C306D45995}"/>
                </a:ext>
              </a:extLst>
            </p:cNvPr>
            <p:cNvSpPr txBox="1"/>
            <p:nvPr/>
          </p:nvSpPr>
          <p:spPr>
            <a:xfrm>
              <a:off x="0" y="-47625"/>
              <a:ext cx="4921250" cy="1216318"/>
            </a:xfrm>
            <a:prstGeom prst="rect">
              <a:avLst/>
            </a:prstGeom>
          </p:spPr>
          <p:txBody>
            <a:bodyPr lIns="101600" tIns="101600" rIns="101600" bIns="101600" rtlCol="0" anchor="ctr"/>
            <a:lstStyle/>
            <a:p>
              <a:pPr algn="l">
                <a:lnSpc>
                  <a:spcPts val="2520"/>
                </a:lnSpc>
              </a:pPr>
              <a:r>
                <a:rPr lang="en-US" sz="1800" i="1">
                  <a:solidFill>
                    <a:srgbClr val="262626"/>
                  </a:solidFill>
                  <a:latin typeface="Source Sans Pro Italics"/>
                  <a:ea typeface="Source Sans Pro Italics"/>
                  <a:cs typeface="Source Sans Pro Italics"/>
                  <a:sym typeface="Source Sans Pro Italics"/>
                </a:rPr>
                <a:t>May over-delegate.</a:t>
              </a:r>
            </a:p>
          </p:txBody>
        </p:sp>
      </p:grpSp>
      <p:grpSp>
        <p:nvGrpSpPr>
          <p:cNvPr id="199" name="Group 37">
            <a:extLst>
              <a:ext uri="{FF2B5EF4-FFF2-40B4-BE49-F238E27FC236}">
                <a16:creationId xmlns:a16="http://schemas.microsoft.com/office/drawing/2014/main" id="{2937EFD8-AB04-C69D-1762-DAE29E3C736C}"/>
              </a:ext>
            </a:extLst>
          </p:cNvPr>
          <p:cNvGrpSpPr/>
          <p:nvPr/>
        </p:nvGrpSpPr>
        <p:grpSpPr>
          <a:xfrm>
            <a:off x="6651874" y="4588078"/>
            <a:ext cx="4795838" cy="876520"/>
            <a:chOff x="0" y="0"/>
            <a:chExt cx="6394450" cy="1168693"/>
          </a:xfrm>
        </p:grpSpPr>
        <p:sp>
          <p:nvSpPr>
            <p:cNvPr id="200" name="Freeform 38">
              <a:extLst>
                <a:ext uri="{FF2B5EF4-FFF2-40B4-BE49-F238E27FC236}">
                  <a16:creationId xmlns:a16="http://schemas.microsoft.com/office/drawing/2014/main" id="{B59053C8-13B8-4D75-8E4A-B34D00243CA5}"/>
                </a:ext>
              </a:extLst>
            </p:cNvPr>
            <p:cNvSpPr/>
            <p:nvPr/>
          </p:nvSpPr>
          <p:spPr>
            <a:xfrm>
              <a:off x="0" y="0"/>
              <a:ext cx="6394450" cy="1166115"/>
            </a:xfrm>
            <a:custGeom>
              <a:avLst/>
              <a:gdLst/>
              <a:ahLst/>
              <a:cxnLst/>
              <a:rect l="l" t="t" r="r" b="b"/>
              <a:pathLst>
                <a:path w="6394450" h="1166115">
                  <a:moveTo>
                    <a:pt x="9525" y="0"/>
                  </a:moveTo>
                  <a:lnTo>
                    <a:pt x="6384925" y="0"/>
                  </a:lnTo>
                  <a:cubicBezTo>
                    <a:pt x="6390132" y="0"/>
                    <a:pt x="6394450" y="4318"/>
                    <a:pt x="6394450" y="9525"/>
                  </a:cubicBezTo>
                  <a:lnTo>
                    <a:pt x="6394450" y="1156590"/>
                  </a:lnTo>
                  <a:cubicBezTo>
                    <a:pt x="6394450" y="1161797"/>
                    <a:pt x="6390132" y="1166115"/>
                    <a:pt x="63849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6384925" y="1147065"/>
                  </a:lnTo>
                  <a:lnTo>
                    <a:pt x="6384925" y="1156590"/>
                  </a:lnTo>
                  <a:lnTo>
                    <a:pt x="6375400" y="1156590"/>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01" name="TextBox 39">
              <a:extLst>
                <a:ext uri="{FF2B5EF4-FFF2-40B4-BE49-F238E27FC236}">
                  <a16:creationId xmlns:a16="http://schemas.microsoft.com/office/drawing/2014/main" id="{420F29C8-C892-1A0B-BC4F-4A1ABF788B70}"/>
                </a:ext>
              </a:extLst>
            </p:cNvPr>
            <p:cNvSpPr txBox="1"/>
            <p:nvPr/>
          </p:nvSpPr>
          <p:spPr>
            <a:xfrm>
              <a:off x="0" y="-47625"/>
              <a:ext cx="6394450" cy="1216318"/>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Has drive to overcome obstacles.</a:t>
              </a:r>
            </a:p>
          </p:txBody>
        </p:sp>
      </p:grpSp>
      <p:grpSp>
        <p:nvGrpSpPr>
          <p:cNvPr id="202" name="Group 40">
            <a:extLst>
              <a:ext uri="{FF2B5EF4-FFF2-40B4-BE49-F238E27FC236}">
                <a16:creationId xmlns:a16="http://schemas.microsoft.com/office/drawing/2014/main" id="{670DC351-6BB6-83DC-968C-718AE3C0ADF9}"/>
              </a:ext>
            </a:extLst>
          </p:cNvPr>
          <p:cNvGrpSpPr/>
          <p:nvPr/>
        </p:nvGrpSpPr>
        <p:grpSpPr>
          <a:xfrm>
            <a:off x="6651874" y="5448414"/>
            <a:ext cx="4795838" cy="876518"/>
            <a:chOff x="0" y="0"/>
            <a:chExt cx="6394450" cy="1168691"/>
          </a:xfrm>
        </p:grpSpPr>
        <p:sp>
          <p:nvSpPr>
            <p:cNvPr id="203" name="Freeform 41">
              <a:extLst>
                <a:ext uri="{FF2B5EF4-FFF2-40B4-BE49-F238E27FC236}">
                  <a16:creationId xmlns:a16="http://schemas.microsoft.com/office/drawing/2014/main" id="{3BC01597-5627-C974-2D8B-1D4EFBB4FFBC}"/>
                </a:ext>
              </a:extLst>
            </p:cNvPr>
            <p:cNvSpPr/>
            <p:nvPr/>
          </p:nvSpPr>
          <p:spPr>
            <a:xfrm>
              <a:off x="9525" y="9525"/>
              <a:ext cx="6375400" cy="1147062"/>
            </a:xfrm>
            <a:custGeom>
              <a:avLst/>
              <a:gdLst/>
              <a:ahLst/>
              <a:cxnLst/>
              <a:rect l="l" t="t" r="r" b="b"/>
              <a:pathLst>
                <a:path w="6375400" h="1147062">
                  <a:moveTo>
                    <a:pt x="0" y="0"/>
                  </a:moveTo>
                  <a:lnTo>
                    <a:pt x="6375400" y="0"/>
                  </a:lnTo>
                  <a:lnTo>
                    <a:pt x="6375400" y="1147062"/>
                  </a:lnTo>
                  <a:lnTo>
                    <a:pt x="0" y="1147062"/>
                  </a:lnTo>
                  <a:close/>
                </a:path>
              </a:pathLst>
            </a:custGeom>
            <a:solidFill>
              <a:srgbClr val="F2F2F2"/>
            </a:solidFill>
          </p:spPr>
          <p:txBody>
            <a:bodyPr/>
            <a:lstStyle/>
            <a:p>
              <a:endParaRPr lang="en-US"/>
            </a:p>
          </p:txBody>
        </p:sp>
        <p:sp>
          <p:nvSpPr>
            <p:cNvPr id="204" name="Freeform 42">
              <a:extLst>
                <a:ext uri="{FF2B5EF4-FFF2-40B4-BE49-F238E27FC236}">
                  <a16:creationId xmlns:a16="http://schemas.microsoft.com/office/drawing/2014/main" id="{AF064853-72EE-674C-0B4F-CA1477107234}"/>
                </a:ext>
              </a:extLst>
            </p:cNvPr>
            <p:cNvSpPr/>
            <p:nvPr/>
          </p:nvSpPr>
          <p:spPr>
            <a:xfrm>
              <a:off x="0" y="0"/>
              <a:ext cx="6394450" cy="1166112"/>
            </a:xfrm>
            <a:custGeom>
              <a:avLst/>
              <a:gdLst/>
              <a:ahLst/>
              <a:cxnLst/>
              <a:rect l="l" t="t" r="r" b="b"/>
              <a:pathLst>
                <a:path w="6394450" h="1166112">
                  <a:moveTo>
                    <a:pt x="9525" y="0"/>
                  </a:moveTo>
                  <a:lnTo>
                    <a:pt x="6384925" y="0"/>
                  </a:lnTo>
                  <a:cubicBezTo>
                    <a:pt x="6390132" y="0"/>
                    <a:pt x="6394450" y="4318"/>
                    <a:pt x="6394450" y="9525"/>
                  </a:cubicBezTo>
                  <a:lnTo>
                    <a:pt x="6394450" y="1156587"/>
                  </a:lnTo>
                  <a:cubicBezTo>
                    <a:pt x="6394450" y="1161794"/>
                    <a:pt x="6390132" y="1166112"/>
                    <a:pt x="6384925" y="1166112"/>
                  </a:cubicBezTo>
                  <a:lnTo>
                    <a:pt x="9525" y="1166112"/>
                  </a:lnTo>
                  <a:cubicBezTo>
                    <a:pt x="4318" y="1166112"/>
                    <a:pt x="0" y="1161794"/>
                    <a:pt x="0" y="1156587"/>
                  </a:cubicBezTo>
                  <a:lnTo>
                    <a:pt x="0" y="9525"/>
                  </a:lnTo>
                  <a:cubicBezTo>
                    <a:pt x="0" y="4318"/>
                    <a:pt x="4318" y="0"/>
                    <a:pt x="9525" y="0"/>
                  </a:cubicBezTo>
                  <a:moveTo>
                    <a:pt x="9525" y="19050"/>
                  </a:moveTo>
                  <a:lnTo>
                    <a:pt x="9525" y="9525"/>
                  </a:lnTo>
                  <a:lnTo>
                    <a:pt x="19050" y="9525"/>
                  </a:lnTo>
                  <a:lnTo>
                    <a:pt x="19050" y="1156587"/>
                  </a:lnTo>
                  <a:lnTo>
                    <a:pt x="9525" y="1156587"/>
                  </a:lnTo>
                  <a:lnTo>
                    <a:pt x="9525" y="1147063"/>
                  </a:lnTo>
                  <a:lnTo>
                    <a:pt x="6384925" y="1147063"/>
                  </a:lnTo>
                  <a:lnTo>
                    <a:pt x="6384925" y="1156587"/>
                  </a:lnTo>
                  <a:lnTo>
                    <a:pt x="6375400" y="1156587"/>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05" name="TextBox 43">
              <a:extLst>
                <a:ext uri="{FF2B5EF4-FFF2-40B4-BE49-F238E27FC236}">
                  <a16:creationId xmlns:a16="http://schemas.microsoft.com/office/drawing/2014/main" id="{E5A6F9AE-EA29-F9C6-5018-EE0BFD7A9BBA}"/>
                </a:ext>
              </a:extLst>
            </p:cNvPr>
            <p:cNvSpPr txBox="1"/>
            <p:nvPr/>
          </p:nvSpPr>
          <p:spPr>
            <a:xfrm>
              <a:off x="0" y="-47625"/>
              <a:ext cx="6394450" cy="1216316"/>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Turns ideas into actions and organizes tasks.</a:t>
              </a:r>
            </a:p>
          </p:txBody>
        </p:sp>
      </p:grpSp>
      <p:grpSp>
        <p:nvGrpSpPr>
          <p:cNvPr id="206" name="Group 44">
            <a:extLst>
              <a:ext uri="{FF2B5EF4-FFF2-40B4-BE49-F238E27FC236}">
                <a16:creationId xmlns:a16="http://schemas.microsoft.com/office/drawing/2014/main" id="{6DDB50DC-3B63-100D-EE45-EFB196B3AB25}"/>
              </a:ext>
            </a:extLst>
          </p:cNvPr>
          <p:cNvGrpSpPr/>
          <p:nvPr/>
        </p:nvGrpSpPr>
        <p:grpSpPr>
          <a:xfrm>
            <a:off x="6651874" y="6308750"/>
            <a:ext cx="4795838" cy="876520"/>
            <a:chOff x="0" y="0"/>
            <a:chExt cx="6394450" cy="1168693"/>
          </a:xfrm>
        </p:grpSpPr>
        <p:sp>
          <p:nvSpPr>
            <p:cNvPr id="207" name="Freeform 45">
              <a:extLst>
                <a:ext uri="{FF2B5EF4-FFF2-40B4-BE49-F238E27FC236}">
                  <a16:creationId xmlns:a16="http://schemas.microsoft.com/office/drawing/2014/main" id="{21FED3F7-F55A-A375-55A3-C61F85F4A861}"/>
                </a:ext>
              </a:extLst>
            </p:cNvPr>
            <p:cNvSpPr/>
            <p:nvPr/>
          </p:nvSpPr>
          <p:spPr>
            <a:xfrm>
              <a:off x="0" y="0"/>
              <a:ext cx="6394450" cy="1166115"/>
            </a:xfrm>
            <a:custGeom>
              <a:avLst/>
              <a:gdLst/>
              <a:ahLst/>
              <a:cxnLst/>
              <a:rect l="l" t="t" r="r" b="b"/>
              <a:pathLst>
                <a:path w="6394450" h="1166115">
                  <a:moveTo>
                    <a:pt x="9525" y="0"/>
                  </a:moveTo>
                  <a:lnTo>
                    <a:pt x="6384925" y="0"/>
                  </a:lnTo>
                  <a:cubicBezTo>
                    <a:pt x="6390132" y="0"/>
                    <a:pt x="6394450" y="4318"/>
                    <a:pt x="6394450" y="9525"/>
                  </a:cubicBezTo>
                  <a:lnTo>
                    <a:pt x="6394450" y="1156590"/>
                  </a:lnTo>
                  <a:cubicBezTo>
                    <a:pt x="6394450" y="1161797"/>
                    <a:pt x="6390132" y="1166115"/>
                    <a:pt x="63849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6384925" y="1147065"/>
                  </a:lnTo>
                  <a:lnTo>
                    <a:pt x="6384925" y="1156590"/>
                  </a:lnTo>
                  <a:lnTo>
                    <a:pt x="6375400" y="1156590"/>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08" name="TextBox 46">
              <a:extLst>
                <a:ext uri="{FF2B5EF4-FFF2-40B4-BE49-F238E27FC236}">
                  <a16:creationId xmlns:a16="http://schemas.microsoft.com/office/drawing/2014/main" id="{2BFACC52-C3B4-E458-1662-3D7C3CEB7A2A}"/>
                </a:ext>
              </a:extLst>
            </p:cNvPr>
            <p:cNvSpPr txBox="1"/>
            <p:nvPr/>
          </p:nvSpPr>
          <p:spPr>
            <a:xfrm>
              <a:off x="0" y="-47625"/>
              <a:ext cx="6394450" cy="1216318"/>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Finds errors. Polishes and perfects.</a:t>
              </a:r>
            </a:p>
          </p:txBody>
        </p:sp>
      </p:grpSp>
      <p:grpSp>
        <p:nvGrpSpPr>
          <p:cNvPr id="209" name="Group 47">
            <a:extLst>
              <a:ext uri="{FF2B5EF4-FFF2-40B4-BE49-F238E27FC236}">
                <a16:creationId xmlns:a16="http://schemas.microsoft.com/office/drawing/2014/main" id="{C831951B-FBC2-3AD3-9DBD-0CFC95F1F7EA}"/>
              </a:ext>
            </a:extLst>
          </p:cNvPr>
          <p:cNvGrpSpPr/>
          <p:nvPr/>
        </p:nvGrpSpPr>
        <p:grpSpPr>
          <a:xfrm>
            <a:off x="6652589" y="8162954"/>
            <a:ext cx="4795838" cy="876520"/>
            <a:chOff x="0" y="0"/>
            <a:chExt cx="6394450" cy="1168693"/>
          </a:xfrm>
        </p:grpSpPr>
        <p:sp>
          <p:nvSpPr>
            <p:cNvPr id="210" name="Freeform 48">
              <a:extLst>
                <a:ext uri="{FF2B5EF4-FFF2-40B4-BE49-F238E27FC236}">
                  <a16:creationId xmlns:a16="http://schemas.microsoft.com/office/drawing/2014/main" id="{C5362F05-7700-1ED6-B079-1F91F7156D65}"/>
                </a:ext>
              </a:extLst>
            </p:cNvPr>
            <p:cNvSpPr/>
            <p:nvPr/>
          </p:nvSpPr>
          <p:spPr>
            <a:xfrm>
              <a:off x="0" y="0"/>
              <a:ext cx="6394450" cy="1166115"/>
            </a:xfrm>
            <a:custGeom>
              <a:avLst/>
              <a:gdLst/>
              <a:ahLst/>
              <a:cxnLst/>
              <a:rect l="l" t="t" r="r" b="b"/>
              <a:pathLst>
                <a:path w="6394450" h="1166115">
                  <a:moveTo>
                    <a:pt x="9525" y="0"/>
                  </a:moveTo>
                  <a:lnTo>
                    <a:pt x="6384925" y="0"/>
                  </a:lnTo>
                  <a:cubicBezTo>
                    <a:pt x="6390132" y="0"/>
                    <a:pt x="6394450" y="4318"/>
                    <a:pt x="6394450" y="9525"/>
                  </a:cubicBezTo>
                  <a:lnTo>
                    <a:pt x="6394450" y="1156590"/>
                  </a:lnTo>
                  <a:cubicBezTo>
                    <a:pt x="6394450" y="1161797"/>
                    <a:pt x="6390132" y="1166115"/>
                    <a:pt x="63849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6384925" y="1147065"/>
                  </a:lnTo>
                  <a:lnTo>
                    <a:pt x="6384925" y="1156590"/>
                  </a:lnTo>
                  <a:lnTo>
                    <a:pt x="6375400" y="1156590"/>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11" name="TextBox 49">
              <a:extLst>
                <a:ext uri="{FF2B5EF4-FFF2-40B4-BE49-F238E27FC236}">
                  <a16:creationId xmlns:a16="http://schemas.microsoft.com/office/drawing/2014/main" id="{53F0DB2C-FCCF-CC58-8FCE-5CCFD0E9D922}"/>
                </a:ext>
              </a:extLst>
            </p:cNvPr>
            <p:cNvSpPr txBox="1"/>
            <p:nvPr/>
          </p:nvSpPr>
          <p:spPr>
            <a:xfrm>
              <a:off x="0" y="-47625"/>
              <a:ext cx="6394450" cy="1216318"/>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Listens and averts friction.</a:t>
              </a:r>
            </a:p>
          </p:txBody>
        </p:sp>
      </p:grpSp>
      <p:grpSp>
        <p:nvGrpSpPr>
          <p:cNvPr id="212" name="Group 50">
            <a:extLst>
              <a:ext uri="{FF2B5EF4-FFF2-40B4-BE49-F238E27FC236}">
                <a16:creationId xmlns:a16="http://schemas.microsoft.com/office/drawing/2014/main" id="{8AC0E835-B50F-7B07-72F4-F0CA78B1934B}"/>
              </a:ext>
            </a:extLst>
          </p:cNvPr>
          <p:cNvGrpSpPr/>
          <p:nvPr/>
        </p:nvGrpSpPr>
        <p:grpSpPr>
          <a:xfrm>
            <a:off x="6652589" y="9023290"/>
            <a:ext cx="4795838" cy="876518"/>
            <a:chOff x="0" y="0"/>
            <a:chExt cx="6394450" cy="1168691"/>
          </a:xfrm>
        </p:grpSpPr>
        <p:sp>
          <p:nvSpPr>
            <p:cNvPr id="213" name="Freeform 51">
              <a:extLst>
                <a:ext uri="{FF2B5EF4-FFF2-40B4-BE49-F238E27FC236}">
                  <a16:creationId xmlns:a16="http://schemas.microsoft.com/office/drawing/2014/main" id="{DBA36E21-67CC-B474-77D5-9F15AB6BDEC8}"/>
                </a:ext>
              </a:extLst>
            </p:cNvPr>
            <p:cNvSpPr/>
            <p:nvPr/>
          </p:nvSpPr>
          <p:spPr>
            <a:xfrm>
              <a:off x="9525" y="9525"/>
              <a:ext cx="6375400" cy="1147062"/>
            </a:xfrm>
            <a:custGeom>
              <a:avLst/>
              <a:gdLst/>
              <a:ahLst/>
              <a:cxnLst/>
              <a:rect l="l" t="t" r="r" b="b"/>
              <a:pathLst>
                <a:path w="6375400" h="1147062">
                  <a:moveTo>
                    <a:pt x="0" y="0"/>
                  </a:moveTo>
                  <a:lnTo>
                    <a:pt x="6375400" y="0"/>
                  </a:lnTo>
                  <a:lnTo>
                    <a:pt x="6375400" y="1147062"/>
                  </a:lnTo>
                  <a:lnTo>
                    <a:pt x="0" y="1147062"/>
                  </a:lnTo>
                  <a:close/>
                </a:path>
              </a:pathLst>
            </a:custGeom>
            <a:solidFill>
              <a:srgbClr val="F2F2F2"/>
            </a:solidFill>
          </p:spPr>
          <p:txBody>
            <a:bodyPr/>
            <a:lstStyle/>
            <a:p>
              <a:endParaRPr lang="en-US"/>
            </a:p>
          </p:txBody>
        </p:sp>
        <p:sp>
          <p:nvSpPr>
            <p:cNvPr id="214" name="Freeform 52">
              <a:extLst>
                <a:ext uri="{FF2B5EF4-FFF2-40B4-BE49-F238E27FC236}">
                  <a16:creationId xmlns:a16="http://schemas.microsoft.com/office/drawing/2014/main" id="{A1C036CA-7826-3A4F-107E-583348CD0810}"/>
                </a:ext>
              </a:extLst>
            </p:cNvPr>
            <p:cNvSpPr/>
            <p:nvPr/>
          </p:nvSpPr>
          <p:spPr>
            <a:xfrm>
              <a:off x="0" y="0"/>
              <a:ext cx="6394450" cy="1166112"/>
            </a:xfrm>
            <a:custGeom>
              <a:avLst/>
              <a:gdLst/>
              <a:ahLst/>
              <a:cxnLst/>
              <a:rect l="l" t="t" r="r" b="b"/>
              <a:pathLst>
                <a:path w="6394450" h="1166112">
                  <a:moveTo>
                    <a:pt x="9525" y="0"/>
                  </a:moveTo>
                  <a:lnTo>
                    <a:pt x="6384925" y="0"/>
                  </a:lnTo>
                  <a:cubicBezTo>
                    <a:pt x="6390132" y="0"/>
                    <a:pt x="6394450" y="4318"/>
                    <a:pt x="6394450" y="9525"/>
                  </a:cubicBezTo>
                  <a:lnTo>
                    <a:pt x="6394450" y="1156587"/>
                  </a:lnTo>
                  <a:cubicBezTo>
                    <a:pt x="6394450" y="1161794"/>
                    <a:pt x="6390132" y="1166112"/>
                    <a:pt x="6384925" y="1166112"/>
                  </a:cubicBezTo>
                  <a:lnTo>
                    <a:pt x="9525" y="1166112"/>
                  </a:lnTo>
                  <a:cubicBezTo>
                    <a:pt x="4318" y="1166112"/>
                    <a:pt x="0" y="1161794"/>
                    <a:pt x="0" y="1156587"/>
                  </a:cubicBezTo>
                  <a:lnTo>
                    <a:pt x="0" y="9525"/>
                  </a:lnTo>
                  <a:cubicBezTo>
                    <a:pt x="0" y="4318"/>
                    <a:pt x="4318" y="0"/>
                    <a:pt x="9525" y="0"/>
                  </a:cubicBezTo>
                  <a:moveTo>
                    <a:pt x="9525" y="19050"/>
                  </a:moveTo>
                  <a:lnTo>
                    <a:pt x="9525" y="9525"/>
                  </a:lnTo>
                  <a:lnTo>
                    <a:pt x="19050" y="9525"/>
                  </a:lnTo>
                  <a:lnTo>
                    <a:pt x="19050" y="1156587"/>
                  </a:lnTo>
                  <a:lnTo>
                    <a:pt x="9525" y="1156587"/>
                  </a:lnTo>
                  <a:lnTo>
                    <a:pt x="9525" y="1147063"/>
                  </a:lnTo>
                  <a:lnTo>
                    <a:pt x="6384925" y="1147063"/>
                  </a:lnTo>
                  <a:lnTo>
                    <a:pt x="6384925" y="1156587"/>
                  </a:lnTo>
                  <a:lnTo>
                    <a:pt x="6375400" y="1156587"/>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15" name="TextBox 53">
              <a:extLst>
                <a:ext uri="{FF2B5EF4-FFF2-40B4-BE49-F238E27FC236}">
                  <a16:creationId xmlns:a16="http://schemas.microsoft.com/office/drawing/2014/main" id="{C5C4D4DE-B8FC-AE76-5FE9-5EB019BFAF6D}"/>
                </a:ext>
              </a:extLst>
            </p:cNvPr>
            <p:cNvSpPr txBox="1"/>
            <p:nvPr/>
          </p:nvSpPr>
          <p:spPr>
            <a:xfrm>
              <a:off x="0" y="-47625"/>
              <a:ext cx="6394450" cy="1216316"/>
            </a:xfrm>
            <a:prstGeom prst="rect">
              <a:avLst/>
            </a:prstGeom>
          </p:spPr>
          <p:txBody>
            <a:bodyPr lIns="101600" tIns="101600" rIns="101600" bIns="101600" rtlCol="0" anchor="ctr"/>
            <a:lstStyle/>
            <a:p>
              <a:pPr algn="just">
                <a:lnSpc>
                  <a:spcPts val="2520"/>
                </a:lnSpc>
              </a:pPr>
              <a:r>
                <a:rPr lang="en-US" sz="1800" i="1" dirty="0">
                  <a:solidFill>
                    <a:srgbClr val="262626"/>
                  </a:solidFill>
                  <a:latin typeface="Source Sans Pro Italics"/>
                  <a:ea typeface="Source Sans Pro Italics"/>
                  <a:cs typeface="Source Sans Pro Italics"/>
                  <a:sym typeface="Source Sans Pro Italics"/>
                </a:rPr>
                <a:t>Explores opportunities, develops contacts.</a:t>
              </a:r>
            </a:p>
          </p:txBody>
        </p:sp>
      </p:grpSp>
      <p:grpSp>
        <p:nvGrpSpPr>
          <p:cNvPr id="216" name="Group 54">
            <a:extLst>
              <a:ext uri="{FF2B5EF4-FFF2-40B4-BE49-F238E27FC236}">
                <a16:creationId xmlns:a16="http://schemas.microsoft.com/office/drawing/2014/main" id="{6176A38C-1174-CD75-5AE9-C1DF5B5498C7}"/>
              </a:ext>
            </a:extLst>
          </p:cNvPr>
          <p:cNvGrpSpPr/>
          <p:nvPr/>
        </p:nvGrpSpPr>
        <p:grpSpPr>
          <a:xfrm>
            <a:off x="6652589" y="7313657"/>
            <a:ext cx="4795838" cy="876520"/>
            <a:chOff x="0" y="0"/>
            <a:chExt cx="6394450" cy="1168693"/>
          </a:xfrm>
        </p:grpSpPr>
        <p:sp>
          <p:nvSpPr>
            <p:cNvPr id="217" name="Freeform 55">
              <a:extLst>
                <a:ext uri="{FF2B5EF4-FFF2-40B4-BE49-F238E27FC236}">
                  <a16:creationId xmlns:a16="http://schemas.microsoft.com/office/drawing/2014/main" id="{AF2EFA3B-BBC1-E826-419A-8C9E25074E6B}"/>
                </a:ext>
              </a:extLst>
            </p:cNvPr>
            <p:cNvSpPr/>
            <p:nvPr/>
          </p:nvSpPr>
          <p:spPr>
            <a:xfrm>
              <a:off x="9525" y="9525"/>
              <a:ext cx="6375400" cy="1147065"/>
            </a:xfrm>
            <a:custGeom>
              <a:avLst/>
              <a:gdLst/>
              <a:ahLst/>
              <a:cxnLst/>
              <a:rect l="l" t="t" r="r" b="b"/>
              <a:pathLst>
                <a:path w="6375400" h="1147065">
                  <a:moveTo>
                    <a:pt x="0" y="0"/>
                  </a:moveTo>
                  <a:lnTo>
                    <a:pt x="6375400" y="0"/>
                  </a:lnTo>
                  <a:lnTo>
                    <a:pt x="6375400" y="1147065"/>
                  </a:lnTo>
                  <a:lnTo>
                    <a:pt x="0" y="1147065"/>
                  </a:lnTo>
                  <a:close/>
                </a:path>
              </a:pathLst>
            </a:custGeom>
            <a:solidFill>
              <a:srgbClr val="F2F2F2"/>
            </a:solidFill>
          </p:spPr>
          <p:txBody>
            <a:bodyPr/>
            <a:lstStyle/>
            <a:p>
              <a:endParaRPr lang="en-US"/>
            </a:p>
          </p:txBody>
        </p:sp>
        <p:sp>
          <p:nvSpPr>
            <p:cNvPr id="218" name="Freeform 56">
              <a:extLst>
                <a:ext uri="{FF2B5EF4-FFF2-40B4-BE49-F238E27FC236}">
                  <a16:creationId xmlns:a16="http://schemas.microsoft.com/office/drawing/2014/main" id="{9EF3301D-8D33-8D5E-A72D-08F84195F0C8}"/>
                </a:ext>
              </a:extLst>
            </p:cNvPr>
            <p:cNvSpPr/>
            <p:nvPr/>
          </p:nvSpPr>
          <p:spPr>
            <a:xfrm>
              <a:off x="0" y="0"/>
              <a:ext cx="6394450" cy="1166115"/>
            </a:xfrm>
            <a:custGeom>
              <a:avLst/>
              <a:gdLst/>
              <a:ahLst/>
              <a:cxnLst/>
              <a:rect l="l" t="t" r="r" b="b"/>
              <a:pathLst>
                <a:path w="6394450" h="1166115">
                  <a:moveTo>
                    <a:pt x="9525" y="0"/>
                  </a:moveTo>
                  <a:lnTo>
                    <a:pt x="6384925" y="0"/>
                  </a:lnTo>
                  <a:cubicBezTo>
                    <a:pt x="6390132" y="0"/>
                    <a:pt x="6394450" y="4318"/>
                    <a:pt x="6394450" y="9525"/>
                  </a:cubicBezTo>
                  <a:lnTo>
                    <a:pt x="6394450" y="1156590"/>
                  </a:lnTo>
                  <a:cubicBezTo>
                    <a:pt x="6394450" y="1161797"/>
                    <a:pt x="6390132" y="1166115"/>
                    <a:pt x="63849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6384925" y="1147065"/>
                  </a:lnTo>
                  <a:lnTo>
                    <a:pt x="6384925" y="1156590"/>
                  </a:lnTo>
                  <a:lnTo>
                    <a:pt x="6375400" y="1156590"/>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19" name="TextBox 57">
              <a:extLst>
                <a:ext uri="{FF2B5EF4-FFF2-40B4-BE49-F238E27FC236}">
                  <a16:creationId xmlns:a16="http://schemas.microsoft.com/office/drawing/2014/main" id="{D8D5D429-1175-0879-BA26-773AB971DF8A}"/>
                </a:ext>
              </a:extLst>
            </p:cNvPr>
            <p:cNvSpPr txBox="1"/>
            <p:nvPr/>
          </p:nvSpPr>
          <p:spPr>
            <a:xfrm>
              <a:off x="0" y="-47625"/>
              <a:ext cx="6394450" cy="1216318"/>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Clarifies goals. Delegates effectively.</a:t>
              </a:r>
            </a:p>
          </p:txBody>
        </p:sp>
      </p:grpSp>
      <p:sp>
        <p:nvSpPr>
          <p:cNvPr id="220" name="TextBox 58">
            <a:extLst>
              <a:ext uri="{FF2B5EF4-FFF2-40B4-BE49-F238E27FC236}">
                <a16:creationId xmlns:a16="http://schemas.microsoft.com/office/drawing/2014/main" id="{4D5E963F-59B9-5701-71D3-152E57B43B0B}"/>
              </a:ext>
            </a:extLst>
          </p:cNvPr>
          <p:cNvSpPr txBox="1"/>
          <p:nvPr/>
        </p:nvSpPr>
        <p:spPr>
          <a:xfrm>
            <a:off x="6888085" y="1417320"/>
            <a:ext cx="3948589" cy="361950"/>
          </a:xfrm>
          <a:prstGeom prst="rect">
            <a:avLst/>
          </a:prstGeom>
        </p:spPr>
        <p:txBody>
          <a:bodyPr lIns="0" tIns="0" rIns="0" bIns="0" rtlCol="0" anchor="t">
            <a:spAutoFit/>
          </a:bodyPr>
          <a:lstStyle/>
          <a:p>
            <a:pPr algn="ctr">
              <a:lnSpc>
                <a:spcPts val="2879"/>
              </a:lnSpc>
            </a:pPr>
            <a:r>
              <a:rPr lang="en-US" sz="2400" b="1" dirty="0">
                <a:solidFill>
                  <a:srgbClr val="0B0B45"/>
                </a:solidFill>
                <a:latin typeface="Source Sans Pro Bold"/>
                <a:ea typeface="Source Sans Pro Bold"/>
                <a:cs typeface="Source Sans Pro Bold"/>
                <a:sym typeface="Source Sans Pro Bold"/>
              </a:rPr>
              <a:t>TEAM ROLE CONTRIBUTION</a:t>
            </a:r>
          </a:p>
        </p:txBody>
      </p:sp>
      <p:grpSp>
        <p:nvGrpSpPr>
          <p:cNvPr id="221" name="Group 59">
            <a:extLst>
              <a:ext uri="{FF2B5EF4-FFF2-40B4-BE49-F238E27FC236}">
                <a16:creationId xmlns:a16="http://schemas.microsoft.com/office/drawing/2014/main" id="{00D79418-A582-90E2-51A1-9B58AE34D1BF}"/>
              </a:ext>
            </a:extLst>
          </p:cNvPr>
          <p:cNvGrpSpPr/>
          <p:nvPr/>
        </p:nvGrpSpPr>
        <p:grpSpPr>
          <a:xfrm>
            <a:off x="6651874" y="1861423"/>
            <a:ext cx="4795838" cy="876518"/>
            <a:chOff x="0" y="0"/>
            <a:chExt cx="6394450" cy="1168691"/>
          </a:xfrm>
        </p:grpSpPr>
        <p:sp>
          <p:nvSpPr>
            <p:cNvPr id="222" name="Freeform 60">
              <a:extLst>
                <a:ext uri="{FF2B5EF4-FFF2-40B4-BE49-F238E27FC236}">
                  <a16:creationId xmlns:a16="http://schemas.microsoft.com/office/drawing/2014/main" id="{5156DC4F-CC9F-C7D0-5E30-B80D86439564}"/>
                </a:ext>
              </a:extLst>
            </p:cNvPr>
            <p:cNvSpPr/>
            <p:nvPr/>
          </p:nvSpPr>
          <p:spPr>
            <a:xfrm>
              <a:off x="9525" y="9525"/>
              <a:ext cx="6375400" cy="1147062"/>
            </a:xfrm>
            <a:custGeom>
              <a:avLst/>
              <a:gdLst/>
              <a:ahLst/>
              <a:cxnLst/>
              <a:rect l="l" t="t" r="r" b="b"/>
              <a:pathLst>
                <a:path w="6375400" h="1147062">
                  <a:moveTo>
                    <a:pt x="0" y="0"/>
                  </a:moveTo>
                  <a:lnTo>
                    <a:pt x="6375400" y="0"/>
                  </a:lnTo>
                  <a:lnTo>
                    <a:pt x="6375400" y="1147062"/>
                  </a:lnTo>
                  <a:lnTo>
                    <a:pt x="0" y="1147062"/>
                  </a:lnTo>
                  <a:close/>
                </a:path>
              </a:pathLst>
            </a:custGeom>
            <a:solidFill>
              <a:srgbClr val="F2F2F2"/>
            </a:solidFill>
          </p:spPr>
          <p:txBody>
            <a:bodyPr/>
            <a:lstStyle/>
            <a:p>
              <a:endParaRPr lang="en-US"/>
            </a:p>
          </p:txBody>
        </p:sp>
        <p:sp>
          <p:nvSpPr>
            <p:cNvPr id="223" name="Freeform 61">
              <a:extLst>
                <a:ext uri="{FF2B5EF4-FFF2-40B4-BE49-F238E27FC236}">
                  <a16:creationId xmlns:a16="http://schemas.microsoft.com/office/drawing/2014/main" id="{3913A325-B9F2-E72A-2573-9E938E6711A4}"/>
                </a:ext>
              </a:extLst>
            </p:cNvPr>
            <p:cNvSpPr/>
            <p:nvPr/>
          </p:nvSpPr>
          <p:spPr>
            <a:xfrm>
              <a:off x="0" y="0"/>
              <a:ext cx="6394450" cy="1166112"/>
            </a:xfrm>
            <a:custGeom>
              <a:avLst/>
              <a:gdLst/>
              <a:ahLst/>
              <a:cxnLst/>
              <a:rect l="l" t="t" r="r" b="b"/>
              <a:pathLst>
                <a:path w="6394450" h="1166112">
                  <a:moveTo>
                    <a:pt x="9525" y="0"/>
                  </a:moveTo>
                  <a:lnTo>
                    <a:pt x="6384925" y="0"/>
                  </a:lnTo>
                  <a:cubicBezTo>
                    <a:pt x="6390132" y="0"/>
                    <a:pt x="6394450" y="4318"/>
                    <a:pt x="6394450" y="9525"/>
                  </a:cubicBezTo>
                  <a:lnTo>
                    <a:pt x="6394450" y="1156587"/>
                  </a:lnTo>
                  <a:cubicBezTo>
                    <a:pt x="6394450" y="1161794"/>
                    <a:pt x="6390132" y="1166112"/>
                    <a:pt x="6384925" y="1166112"/>
                  </a:cubicBezTo>
                  <a:lnTo>
                    <a:pt x="9525" y="1166112"/>
                  </a:lnTo>
                  <a:cubicBezTo>
                    <a:pt x="4318" y="1166112"/>
                    <a:pt x="0" y="1161794"/>
                    <a:pt x="0" y="1156587"/>
                  </a:cubicBezTo>
                  <a:lnTo>
                    <a:pt x="0" y="9525"/>
                  </a:lnTo>
                  <a:cubicBezTo>
                    <a:pt x="0" y="4318"/>
                    <a:pt x="4318" y="0"/>
                    <a:pt x="9525" y="0"/>
                  </a:cubicBezTo>
                  <a:moveTo>
                    <a:pt x="9525" y="19050"/>
                  </a:moveTo>
                  <a:lnTo>
                    <a:pt x="9525" y="9525"/>
                  </a:lnTo>
                  <a:lnTo>
                    <a:pt x="19050" y="9525"/>
                  </a:lnTo>
                  <a:lnTo>
                    <a:pt x="19050" y="1156587"/>
                  </a:lnTo>
                  <a:lnTo>
                    <a:pt x="9525" y="1156587"/>
                  </a:lnTo>
                  <a:lnTo>
                    <a:pt x="9525" y="1147063"/>
                  </a:lnTo>
                  <a:lnTo>
                    <a:pt x="6384925" y="1147063"/>
                  </a:lnTo>
                  <a:lnTo>
                    <a:pt x="6384925" y="1156587"/>
                  </a:lnTo>
                  <a:lnTo>
                    <a:pt x="6375400" y="1156587"/>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24" name="TextBox 62">
              <a:extLst>
                <a:ext uri="{FF2B5EF4-FFF2-40B4-BE49-F238E27FC236}">
                  <a16:creationId xmlns:a16="http://schemas.microsoft.com/office/drawing/2014/main" id="{0E45617E-F14E-2BDD-345F-D8FE5F45AD30}"/>
                </a:ext>
              </a:extLst>
            </p:cNvPr>
            <p:cNvSpPr txBox="1"/>
            <p:nvPr/>
          </p:nvSpPr>
          <p:spPr>
            <a:xfrm>
              <a:off x="0" y="-47625"/>
              <a:ext cx="6394450" cy="1216316"/>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Generates ideas &amp; solves hard problems.</a:t>
              </a:r>
            </a:p>
          </p:txBody>
        </p:sp>
      </p:grpSp>
      <p:grpSp>
        <p:nvGrpSpPr>
          <p:cNvPr id="225" name="Group 63">
            <a:extLst>
              <a:ext uri="{FF2B5EF4-FFF2-40B4-BE49-F238E27FC236}">
                <a16:creationId xmlns:a16="http://schemas.microsoft.com/office/drawing/2014/main" id="{2D920FF2-7F06-4625-6E56-D6508CD63747}"/>
              </a:ext>
            </a:extLst>
          </p:cNvPr>
          <p:cNvGrpSpPr/>
          <p:nvPr/>
        </p:nvGrpSpPr>
        <p:grpSpPr>
          <a:xfrm>
            <a:off x="6651874" y="2721759"/>
            <a:ext cx="4795838" cy="876520"/>
            <a:chOff x="0" y="0"/>
            <a:chExt cx="6394450" cy="1168693"/>
          </a:xfrm>
        </p:grpSpPr>
        <p:sp>
          <p:nvSpPr>
            <p:cNvPr id="226" name="Freeform 64">
              <a:extLst>
                <a:ext uri="{FF2B5EF4-FFF2-40B4-BE49-F238E27FC236}">
                  <a16:creationId xmlns:a16="http://schemas.microsoft.com/office/drawing/2014/main" id="{7C348772-317E-6A84-D0D0-6716FDA41B5F}"/>
                </a:ext>
              </a:extLst>
            </p:cNvPr>
            <p:cNvSpPr/>
            <p:nvPr/>
          </p:nvSpPr>
          <p:spPr>
            <a:xfrm>
              <a:off x="0" y="0"/>
              <a:ext cx="6394450" cy="1166115"/>
            </a:xfrm>
            <a:custGeom>
              <a:avLst/>
              <a:gdLst/>
              <a:ahLst/>
              <a:cxnLst/>
              <a:rect l="l" t="t" r="r" b="b"/>
              <a:pathLst>
                <a:path w="6394450" h="1166115">
                  <a:moveTo>
                    <a:pt x="9525" y="0"/>
                  </a:moveTo>
                  <a:lnTo>
                    <a:pt x="6384925" y="0"/>
                  </a:lnTo>
                  <a:cubicBezTo>
                    <a:pt x="6390132" y="0"/>
                    <a:pt x="6394450" y="4318"/>
                    <a:pt x="6394450" y="9525"/>
                  </a:cubicBezTo>
                  <a:lnTo>
                    <a:pt x="6394450" y="1156590"/>
                  </a:lnTo>
                  <a:cubicBezTo>
                    <a:pt x="6394450" y="1161797"/>
                    <a:pt x="6390132" y="1166115"/>
                    <a:pt x="6384925" y="1166115"/>
                  </a:cubicBezTo>
                  <a:lnTo>
                    <a:pt x="9525" y="1166115"/>
                  </a:lnTo>
                  <a:cubicBezTo>
                    <a:pt x="4318" y="1166115"/>
                    <a:pt x="0" y="1161797"/>
                    <a:pt x="0" y="1156590"/>
                  </a:cubicBezTo>
                  <a:lnTo>
                    <a:pt x="0" y="9525"/>
                  </a:lnTo>
                  <a:cubicBezTo>
                    <a:pt x="0" y="4318"/>
                    <a:pt x="4318" y="0"/>
                    <a:pt x="9525" y="0"/>
                  </a:cubicBezTo>
                  <a:moveTo>
                    <a:pt x="9525" y="19050"/>
                  </a:moveTo>
                  <a:lnTo>
                    <a:pt x="9525" y="9525"/>
                  </a:lnTo>
                  <a:lnTo>
                    <a:pt x="19050" y="9525"/>
                  </a:lnTo>
                  <a:lnTo>
                    <a:pt x="19050" y="1156590"/>
                  </a:lnTo>
                  <a:lnTo>
                    <a:pt x="9525" y="1156590"/>
                  </a:lnTo>
                  <a:lnTo>
                    <a:pt x="9525" y="1147065"/>
                  </a:lnTo>
                  <a:lnTo>
                    <a:pt x="6384925" y="1147065"/>
                  </a:lnTo>
                  <a:lnTo>
                    <a:pt x="6384925" y="1156590"/>
                  </a:lnTo>
                  <a:lnTo>
                    <a:pt x="6375400" y="1156590"/>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27" name="TextBox 65">
              <a:extLst>
                <a:ext uri="{FF2B5EF4-FFF2-40B4-BE49-F238E27FC236}">
                  <a16:creationId xmlns:a16="http://schemas.microsoft.com/office/drawing/2014/main" id="{5A5D70A0-1428-AF6A-E70E-A91A1EDC4C08}"/>
                </a:ext>
              </a:extLst>
            </p:cNvPr>
            <p:cNvSpPr txBox="1"/>
            <p:nvPr/>
          </p:nvSpPr>
          <p:spPr>
            <a:xfrm>
              <a:off x="0" y="-47625"/>
              <a:ext cx="6394450" cy="1216318"/>
            </a:xfrm>
            <a:prstGeom prst="rect">
              <a:avLst/>
            </a:prstGeom>
          </p:spPr>
          <p:txBody>
            <a:bodyPr lIns="101600" tIns="101600" rIns="101600" bIns="101600" rtlCol="0" anchor="ctr"/>
            <a:lstStyle/>
            <a:p>
              <a:pPr algn="just">
                <a:lnSpc>
                  <a:spcPts val="2520"/>
                </a:lnSpc>
              </a:pPr>
              <a:r>
                <a:rPr lang="en-US" sz="1800" i="1" dirty="0">
                  <a:solidFill>
                    <a:srgbClr val="262626"/>
                  </a:solidFill>
                  <a:latin typeface="Source Sans Pro Italics"/>
                  <a:ea typeface="Source Sans Pro Italics"/>
                  <a:cs typeface="Source Sans Pro Italics"/>
                  <a:sym typeface="Source Sans Pro Italics"/>
                </a:rPr>
                <a:t>Sees all options and judges accurately.</a:t>
              </a:r>
            </a:p>
          </p:txBody>
        </p:sp>
      </p:grpSp>
      <p:grpSp>
        <p:nvGrpSpPr>
          <p:cNvPr id="228" name="Group 66">
            <a:extLst>
              <a:ext uri="{FF2B5EF4-FFF2-40B4-BE49-F238E27FC236}">
                <a16:creationId xmlns:a16="http://schemas.microsoft.com/office/drawing/2014/main" id="{BFB93B55-0714-0E33-647C-3CD7F33BF844}"/>
              </a:ext>
            </a:extLst>
          </p:cNvPr>
          <p:cNvGrpSpPr/>
          <p:nvPr/>
        </p:nvGrpSpPr>
        <p:grpSpPr>
          <a:xfrm>
            <a:off x="6651874" y="3582105"/>
            <a:ext cx="4795838" cy="876518"/>
            <a:chOff x="0" y="0"/>
            <a:chExt cx="6394450" cy="1168691"/>
          </a:xfrm>
        </p:grpSpPr>
        <p:sp>
          <p:nvSpPr>
            <p:cNvPr id="229" name="Freeform 67">
              <a:extLst>
                <a:ext uri="{FF2B5EF4-FFF2-40B4-BE49-F238E27FC236}">
                  <a16:creationId xmlns:a16="http://schemas.microsoft.com/office/drawing/2014/main" id="{81C2F265-653C-F42E-9665-203E1D35B529}"/>
                </a:ext>
              </a:extLst>
            </p:cNvPr>
            <p:cNvSpPr/>
            <p:nvPr/>
          </p:nvSpPr>
          <p:spPr>
            <a:xfrm>
              <a:off x="9525" y="9525"/>
              <a:ext cx="6375400" cy="1147062"/>
            </a:xfrm>
            <a:custGeom>
              <a:avLst/>
              <a:gdLst/>
              <a:ahLst/>
              <a:cxnLst/>
              <a:rect l="l" t="t" r="r" b="b"/>
              <a:pathLst>
                <a:path w="6375400" h="1147062">
                  <a:moveTo>
                    <a:pt x="0" y="0"/>
                  </a:moveTo>
                  <a:lnTo>
                    <a:pt x="6375400" y="0"/>
                  </a:lnTo>
                  <a:lnTo>
                    <a:pt x="6375400" y="1147062"/>
                  </a:lnTo>
                  <a:lnTo>
                    <a:pt x="0" y="1147062"/>
                  </a:lnTo>
                  <a:close/>
                </a:path>
              </a:pathLst>
            </a:custGeom>
            <a:solidFill>
              <a:srgbClr val="F2F2F2"/>
            </a:solidFill>
          </p:spPr>
          <p:txBody>
            <a:bodyPr/>
            <a:lstStyle/>
            <a:p>
              <a:endParaRPr lang="en-US"/>
            </a:p>
          </p:txBody>
        </p:sp>
        <p:sp>
          <p:nvSpPr>
            <p:cNvPr id="230" name="Freeform 68">
              <a:extLst>
                <a:ext uri="{FF2B5EF4-FFF2-40B4-BE49-F238E27FC236}">
                  <a16:creationId xmlns:a16="http://schemas.microsoft.com/office/drawing/2014/main" id="{633CDE40-19C6-22F7-4C35-973738EDDD9A}"/>
                </a:ext>
              </a:extLst>
            </p:cNvPr>
            <p:cNvSpPr/>
            <p:nvPr/>
          </p:nvSpPr>
          <p:spPr>
            <a:xfrm>
              <a:off x="0" y="0"/>
              <a:ext cx="6394450" cy="1166112"/>
            </a:xfrm>
            <a:custGeom>
              <a:avLst/>
              <a:gdLst/>
              <a:ahLst/>
              <a:cxnLst/>
              <a:rect l="l" t="t" r="r" b="b"/>
              <a:pathLst>
                <a:path w="6394450" h="1166112">
                  <a:moveTo>
                    <a:pt x="9525" y="0"/>
                  </a:moveTo>
                  <a:lnTo>
                    <a:pt x="6384925" y="0"/>
                  </a:lnTo>
                  <a:cubicBezTo>
                    <a:pt x="6390132" y="0"/>
                    <a:pt x="6394450" y="4318"/>
                    <a:pt x="6394450" y="9525"/>
                  </a:cubicBezTo>
                  <a:lnTo>
                    <a:pt x="6394450" y="1156587"/>
                  </a:lnTo>
                  <a:cubicBezTo>
                    <a:pt x="6394450" y="1161794"/>
                    <a:pt x="6390132" y="1166112"/>
                    <a:pt x="6384925" y="1166112"/>
                  </a:cubicBezTo>
                  <a:lnTo>
                    <a:pt x="9525" y="1166112"/>
                  </a:lnTo>
                  <a:cubicBezTo>
                    <a:pt x="4318" y="1166112"/>
                    <a:pt x="0" y="1161794"/>
                    <a:pt x="0" y="1156587"/>
                  </a:cubicBezTo>
                  <a:lnTo>
                    <a:pt x="0" y="9525"/>
                  </a:lnTo>
                  <a:cubicBezTo>
                    <a:pt x="0" y="4318"/>
                    <a:pt x="4318" y="0"/>
                    <a:pt x="9525" y="0"/>
                  </a:cubicBezTo>
                  <a:moveTo>
                    <a:pt x="9525" y="19050"/>
                  </a:moveTo>
                  <a:lnTo>
                    <a:pt x="9525" y="9525"/>
                  </a:lnTo>
                  <a:lnTo>
                    <a:pt x="19050" y="9525"/>
                  </a:lnTo>
                  <a:lnTo>
                    <a:pt x="19050" y="1156587"/>
                  </a:lnTo>
                  <a:lnTo>
                    <a:pt x="9525" y="1156587"/>
                  </a:lnTo>
                  <a:lnTo>
                    <a:pt x="9525" y="1147063"/>
                  </a:lnTo>
                  <a:lnTo>
                    <a:pt x="6384925" y="1147063"/>
                  </a:lnTo>
                  <a:lnTo>
                    <a:pt x="6384925" y="1156587"/>
                  </a:lnTo>
                  <a:lnTo>
                    <a:pt x="6375400" y="1156587"/>
                  </a:lnTo>
                  <a:lnTo>
                    <a:pt x="6375400" y="9525"/>
                  </a:lnTo>
                  <a:lnTo>
                    <a:pt x="6384925" y="9525"/>
                  </a:lnTo>
                  <a:lnTo>
                    <a:pt x="6384925" y="19050"/>
                  </a:lnTo>
                  <a:lnTo>
                    <a:pt x="9525" y="19050"/>
                  </a:lnTo>
                  <a:close/>
                </a:path>
              </a:pathLst>
            </a:custGeom>
            <a:solidFill>
              <a:srgbClr val="262626"/>
            </a:solidFill>
          </p:spPr>
          <p:txBody>
            <a:bodyPr/>
            <a:lstStyle/>
            <a:p>
              <a:endParaRPr lang="en-US"/>
            </a:p>
          </p:txBody>
        </p:sp>
        <p:sp>
          <p:nvSpPr>
            <p:cNvPr id="231" name="TextBox 69">
              <a:extLst>
                <a:ext uri="{FF2B5EF4-FFF2-40B4-BE49-F238E27FC236}">
                  <a16:creationId xmlns:a16="http://schemas.microsoft.com/office/drawing/2014/main" id="{F4618BF9-05EB-7890-752B-BCD6E2B94127}"/>
                </a:ext>
              </a:extLst>
            </p:cNvPr>
            <p:cNvSpPr txBox="1"/>
            <p:nvPr/>
          </p:nvSpPr>
          <p:spPr>
            <a:xfrm>
              <a:off x="0" y="-47625"/>
              <a:ext cx="6394450" cy="1216316"/>
            </a:xfrm>
            <a:prstGeom prst="rect">
              <a:avLst/>
            </a:prstGeom>
          </p:spPr>
          <p:txBody>
            <a:bodyPr lIns="101600" tIns="101600" rIns="101600" bIns="101600" rtlCol="0" anchor="ctr"/>
            <a:lstStyle/>
            <a:p>
              <a:pPr algn="just">
                <a:lnSpc>
                  <a:spcPts val="2520"/>
                </a:lnSpc>
              </a:pPr>
              <a:r>
                <a:rPr lang="en-US" sz="1800" i="1">
                  <a:solidFill>
                    <a:srgbClr val="262626"/>
                  </a:solidFill>
                  <a:latin typeface="Source Sans Pro Italics"/>
                  <a:ea typeface="Source Sans Pro Italics"/>
                  <a:cs typeface="Source Sans Pro Italics"/>
                  <a:sym typeface="Source Sans Pro Italics"/>
                </a:rPr>
                <a:t>Provides rare knowledge and skills.</a:t>
              </a:r>
            </a:p>
          </p:txBody>
        </p:sp>
      </p:grpSp>
      <p:sp>
        <p:nvSpPr>
          <p:cNvPr id="232" name="TextBox 70">
            <a:extLst>
              <a:ext uri="{FF2B5EF4-FFF2-40B4-BE49-F238E27FC236}">
                <a16:creationId xmlns:a16="http://schemas.microsoft.com/office/drawing/2014/main" id="{569B8628-BB3A-7542-62CC-74ECA67B1065}"/>
              </a:ext>
            </a:extLst>
          </p:cNvPr>
          <p:cNvSpPr txBox="1"/>
          <p:nvPr/>
        </p:nvSpPr>
        <p:spPr>
          <a:xfrm rot="-5400000">
            <a:off x="1271164" y="5723801"/>
            <a:ext cx="1077173" cy="361950"/>
          </a:xfrm>
          <a:prstGeom prst="rect">
            <a:avLst/>
          </a:prstGeom>
        </p:spPr>
        <p:txBody>
          <a:bodyPr lIns="0" tIns="0" rIns="0" bIns="0" rtlCol="0" anchor="t">
            <a:spAutoFit/>
          </a:bodyPr>
          <a:lstStyle/>
          <a:p>
            <a:pPr algn="ctr">
              <a:lnSpc>
                <a:spcPts val="2879"/>
              </a:lnSpc>
            </a:pPr>
            <a:r>
              <a:rPr lang="en-US" sz="2400" b="1">
                <a:solidFill>
                  <a:srgbClr val="0B0B45"/>
                </a:solidFill>
                <a:latin typeface="Source Sans Pro Bold"/>
                <a:ea typeface="Source Sans Pro Bold"/>
                <a:cs typeface="Source Sans Pro Bold"/>
                <a:sym typeface="Source Sans Pro Bold"/>
              </a:rPr>
              <a:t>ACTION</a:t>
            </a:r>
          </a:p>
        </p:txBody>
      </p:sp>
      <p:grpSp>
        <p:nvGrpSpPr>
          <p:cNvPr id="233" name="Group 71">
            <a:extLst>
              <a:ext uri="{FF2B5EF4-FFF2-40B4-BE49-F238E27FC236}">
                <a16:creationId xmlns:a16="http://schemas.microsoft.com/office/drawing/2014/main" id="{44DEC7A0-4724-0CCA-3E12-33F6C6EFFAB6}"/>
              </a:ext>
            </a:extLst>
          </p:cNvPr>
          <p:cNvGrpSpPr/>
          <p:nvPr/>
        </p:nvGrpSpPr>
        <p:grpSpPr>
          <a:xfrm>
            <a:off x="4942127" y="4586678"/>
            <a:ext cx="711994" cy="873885"/>
            <a:chOff x="0" y="0"/>
            <a:chExt cx="949325" cy="1165180"/>
          </a:xfrm>
        </p:grpSpPr>
        <p:sp>
          <p:nvSpPr>
            <p:cNvPr id="234" name="Freeform 72">
              <a:extLst>
                <a:ext uri="{FF2B5EF4-FFF2-40B4-BE49-F238E27FC236}">
                  <a16:creationId xmlns:a16="http://schemas.microsoft.com/office/drawing/2014/main" id="{DC8275EB-8C87-B39B-9D60-DCB096130748}"/>
                </a:ext>
              </a:extLst>
            </p:cNvPr>
            <p:cNvSpPr/>
            <p:nvPr/>
          </p:nvSpPr>
          <p:spPr>
            <a:xfrm>
              <a:off x="0" y="0"/>
              <a:ext cx="949325" cy="1165231"/>
            </a:xfrm>
            <a:custGeom>
              <a:avLst/>
              <a:gdLst/>
              <a:ahLst/>
              <a:cxnLst/>
              <a:rect l="l" t="t" r="r" b="b"/>
              <a:pathLst>
                <a:path w="949325" h="1165231">
                  <a:moveTo>
                    <a:pt x="9525" y="0"/>
                  </a:moveTo>
                  <a:lnTo>
                    <a:pt x="939800" y="0"/>
                  </a:lnTo>
                  <a:cubicBezTo>
                    <a:pt x="945007" y="0"/>
                    <a:pt x="949325" y="4318"/>
                    <a:pt x="949325" y="9525"/>
                  </a:cubicBezTo>
                  <a:lnTo>
                    <a:pt x="949325" y="1155706"/>
                  </a:lnTo>
                  <a:cubicBezTo>
                    <a:pt x="949325" y="1160913"/>
                    <a:pt x="945007" y="1165231"/>
                    <a:pt x="939800"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939800" y="1146181"/>
                  </a:lnTo>
                  <a:lnTo>
                    <a:pt x="939800" y="1155706"/>
                  </a:lnTo>
                  <a:lnTo>
                    <a:pt x="930275" y="1155706"/>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35" name="TextBox 73">
              <a:extLst>
                <a:ext uri="{FF2B5EF4-FFF2-40B4-BE49-F238E27FC236}">
                  <a16:creationId xmlns:a16="http://schemas.microsoft.com/office/drawing/2014/main" id="{AD247F0E-24DF-CBDC-F421-418783FA2F60}"/>
                </a:ext>
              </a:extLst>
            </p:cNvPr>
            <p:cNvSpPr txBox="1"/>
            <p:nvPr/>
          </p:nvSpPr>
          <p:spPr>
            <a:xfrm>
              <a:off x="0" y="0"/>
              <a:ext cx="949325" cy="1165180"/>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SH</a:t>
              </a:r>
            </a:p>
          </p:txBody>
        </p:sp>
      </p:grpSp>
      <p:grpSp>
        <p:nvGrpSpPr>
          <p:cNvPr id="236" name="Group 74">
            <a:extLst>
              <a:ext uri="{FF2B5EF4-FFF2-40B4-BE49-F238E27FC236}">
                <a16:creationId xmlns:a16="http://schemas.microsoft.com/office/drawing/2014/main" id="{4B7E252C-A9DC-38A5-EFB2-A256F054A8EC}"/>
              </a:ext>
            </a:extLst>
          </p:cNvPr>
          <p:cNvGrpSpPr/>
          <p:nvPr/>
        </p:nvGrpSpPr>
        <p:grpSpPr>
          <a:xfrm>
            <a:off x="2151302" y="4586678"/>
            <a:ext cx="2805112" cy="873885"/>
            <a:chOff x="0" y="0"/>
            <a:chExt cx="3740150" cy="1165180"/>
          </a:xfrm>
        </p:grpSpPr>
        <p:sp>
          <p:nvSpPr>
            <p:cNvPr id="237" name="Freeform 75">
              <a:extLst>
                <a:ext uri="{FF2B5EF4-FFF2-40B4-BE49-F238E27FC236}">
                  <a16:creationId xmlns:a16="http://schemas.microsoft.com/office/drawing/2014/main" id="{2692A67B-3C15-9FC8-444A-A4F097F6D59A}"/>
                </a:ext>
              </a:extLst>
            </p:cNvPr>
            <p:cNvSpPr/>
            <p:nvPr/>
          </p:nvSpPr>
          <p:spPr>
            <a:xfrm>
              <a:off x="0" y="0"/>
              <a:ext cx="3740150" cy="1165231"/>
            </a:xfrm>
            <a:custGeom>
              <a:avLst/>
              <a:gdLst/>
              <a:ahLst/>
              <a:cxnLst/>
              <a:rect l="l" t="t" r="r" b="b"/>
              <a:pathLst>
                <a:path w="3740150" h="1165231">
                  <a:moveTo>
                    <a:pt x="9525" y="0"/>
                  </a:moveTo>
                  <a:lnTo>
                    <a:pt x="3730625" y="0"/>
                  </a:lnTo>
                  <a:cubicBezTo>
                    <a:pt x="3735832" y="0"/>
                    <a:pt x="3740150" y="4318"/>
                    <a:pt x="3740150" y="9525"/>
                  </a:cubicBezTo>
                  <a:lnTo>
                    <a:pt x="3740150" y="1155706"/>
                  </a:lnTo>
                  <a:cubicBezTo>
                    <a:pt x="3740150" y="1160913"/>
                    <a:pt x="3735832" y="1165231"/>
                    <a:pt x="3730625"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3730625" y="1146181"/>
                  </a:lnTo>
                  <a:lnTo>
                    <a:pt x="3730625" y="1155706"/>
                  </a:lnTo>
                  <a:lnTo>
                    <a:pt x="3721100" y="1155706"/>
                  </a:lnTo>
                  <a:lnTo>
                    <a:pt x="3721100" y="9525"/>
                  </a:lnTo>
                  <a:lnTo>
                    <a:pt x="3730625" y="9525"/>
                  </a:lnTo>
                  <a:lnTo>
                    <a:pt x="3730625" y="19050"/>
                  </a:lnTo>
                  <a:lnTo>
                    <a:pt x="9525" y="19050"/>
                  </a:lnTo>
                  <a:close/>
                </a:path>
              </a:pathLst>
            </a:custGeom>
            <a:solidFill>
              <a:srgbClr val="262626"/>
            </a:solidFill>
          </p:spPr>
          <p:txBody>
            <a:bodyPr/>
            <a:lstStyle/>
            <a:p>
              <a:endParaRPr lang="en-US"/>
            </a:p>
          </p:txBody>
        </p:sp>
        <p:sp>
          <p:nvSpPr>
            <p:cNvPr id="238" name="TextBox 76">
              <a:extLst>
                <a:ext uri="{FF2B5EF4-FFF2-40B4-BE49-F238E27FC236}">
                  <a16:creationId xmlns:a16="http://schemas.microsoft.com/office/drawing/2014/main" id="{D4CD1B58-E663-709D-BD77-AE19B5610596}"/>
                </a:ext>
              </a:extLst>
            </p:cNvPr>
            <p:cNvSpPr txBox="1"/>
            <p:nvPr/>
          </p:nvSpPr>
          <p:spPr>
            <a:xfrm>
              <a:off x="0" y="-9525"/>
              <a:ext cx="3740150" cy="1174705"/>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SHAPER</a:t>
              </a:r>
            </a:p>
          </p:txBody>
        </p:sp>
      </p:grpSp>
      <p:grpSp>
        <p:nvGrpSpPr>
          <p:cNvPr id="239" name="Group 77">
            <a:extLst>
              <a:ext uri="{FF2B5EF4-FFF2-40B4-BE49-F238E27FC236}">
                <a16:creationId xmlns:a16="http://schemas.microsoft.com/office/drawing/2014/main" id="{BD03264F-1E89-C132-F7E4-2FCA54B0FC5B}"/>
              </a:ext>
            </a:extLst>
          </p:cNvPr>
          <p:cNvGrpSpPr/>
          <p:nvPr/>
        </p:nvGrpSpPr>
        <p:grpSpPr>
          <a:xfrm>
            <a:off x="5639843" y="4586678"/>
            <a:ext cx="912019" cy="873881"/>
            <a:chOff x="0" y="0"/>
            <a:chExt cx="1216025" cy="1165174"/>
          </a:xfrm>
        </p:grpSpPr>
        <p:sp>
          <p:nvSpPr>
            <p:cNvPr id="240" name="Freeform 78">
              <a:extLst>
                <a:ext uri="{FF2B5EF4-FFF2-40B4-BE49-F238E27FC236}">
                  <a16:creationId xmlns:a16="http://schemas.microsoft.com/office/drawing/2014/main" id="{D35A7E77-5FB3-5D04-A5F4-8E2564B24FDA}"/>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241" name="Group 79">
            <a:extLst>
              <a:ext uri="{FF2B5EF4-FFF2-40B4-BE49-F238E27FC236}">
                <a16:creationId xmlns:a16="http://schemas.microsoft.com/office/drawing/2014/main" id="{02B5FC4F-AC42-5436-2C69-CA5360B7D13A}"/>
              </a:ext>
            </a:extLst>
          </p:cNvPr>
          <p:cNvGrpSpPr/>
          <p:nvPr/>
        </p:nvGrpSpPr>
        <p:grpSpPr>
          <a:xfrm>
            <a:off x="4942127" y="5446271"/>
            <a:ext cx="711994" cy="873883"/>
            <a:chOff x="0" y="0"/>
            <a:chExt cx="949325" cy="1165178"/>
          </a:xfrm>
        </p:grpSpPr>
        <p:sp>
          <p:nvSpPr>
            <p:cNvPr id="242" name="Freeform 80">
              <a:extLst>
                <a:ext uri="{FF2B5EF4-FFF2-40B4-BE49-F238E27FC236}">
                  <a16:creationId xmlns:a16="http://schemas.microsoft.com/office/drawing/2014/main" id="{09736804-44DC-2ED4-07C5-155C69DBF820}"/>
                </a:ext>
              </a:extLst>
            </p:cNvPr>
            <p:cNvSpPr/>
            <p:nvPr/>
          </p:nvSpPr>
          <p:spPr>
            <a:xfrm>
              <a:off x="9525" y="9525"/>
              <a:ext cx="930275" cy="1146179"/>
            </a:xfrm>
            <a:custGeom>
              <a:avLst/>
              <a:gdLst/>
              <a:ahLst/>
              <a:cxnLst/>
              <a:rect l="l" t="t" r="r" b="b"/>
              <a:pathLst>
                <a:path w="930275" h="1146179">
                  <a:moveTo>
                    <a:pt x="0" y="0"/>
                  </a:moveTo>
                  <a:lnTo>
                    <a:pt x="930275" y="0"/>
                  </a:lnTo>
                  <a:lnTo>
                    <a:pt x="930275" y="1146179"/>
                  </a:lnTo>
                  <a:lnTo>
                    <a:pt x="0" y="1146179"/>
                  </a:lnTo>
                  <a:close/>
                </a:path>
              </a:pathLst>
            </a:custGeom>
            <a:solidFill>
              <a:srgbClr val="F2F2F2"/>
            </a:solidFill>
          </p:spPr>
          <p:txBody>
            <a:bodyPr/>
            <a:lstStyle/>
            <a:p>
              <a:endParaRPr lang="en-US"/>
            </a:p>
          </p:txBody>
        </p:sp>
        <p:sp>
          <p:nvSpPr>
            <p:cNvPr id="243" name="Freeform 81">
              <a:extLst>
                <a:ext uri="{FF2B5EF4-FFF2-40B4-BE49-F238E27FC236}">
                  <a16:creationId xmlns:a16="http://schemas.microsoft.com/office/drawing/2014/main" id="{F9B4C4A4-9479-FEB5-421E-DAD804452B19}"/>
                </a:ext>
              </a:extLst>
            </p:cNvPr>
            <p:cNvSpPr/>
            <p:nvPr/>
          </p:nvSpPr>
          <p:spPr>
            <a:xfrm>
              <a:off x="0" y="0"/>
              <a:ext cx="949325" cy="1165229"/>
            </a:xfrm>
            <a:custGeom>
              <a:avLst/>
              <a:gdLst/>
              <a:ahLst/>
              <a:cxnLst/>
              <a:rect l="l" t="t" r="r" b="b"/>
              <a:pathLst>
                <a:path w="949325" h="1165229">
                  <a:moveTo>
                    <a:pt x="9525" y="0"/>
                  </a:moveTo>
                  <a:lnTo>
                    <a:pt x="939800" y="0"/>
                  </a:lnTo>
                  <a:cubicBezTo>
                    <a:pt x="945007" y="0"/>
                    <a:pt x="949325" y="4318"/>
                    <a:pt x="949325" y="9525"/>
                  </a:cubicBezTo>
                  <a:lnTo>
                    <a:pt x="949325" y="1155704"/>
                  </a:lnTo>
                  <a:cubicBezTo>
                    <a:pt x="949325" y="1160911"/>
                    <a:pt x="945007" y="1165229"/>
                    <a:pt x="939800"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939800" y="1146179"/>
                  </a:lnTo>
                  <a:lnTo>
                    <a:pt x="939800" y="1155704"/>
                  </a:lnTo>
                  <a:lnTo>
                    <a:pt x="930275" y="1155704"/>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44" name="TextBox 82">
              <a:extLst>
                <a:ext uri="{FF2B5EF4-FFF2-40B4-BE49-F238E27FC236}">
                  <a16:creationId xmlns:a16="http://schemas.microsoft.com/office/drawing/2014/main" id="{B6BB9522-A024-77FA-776B-F0BB9F5C7F7E}"/>
                </a:ext>
              </a:extLst>
            </p:cNvPr>
            <p:cNvSpPr txBox="1"/>
            <p:nvPr/>
          </p:nvSpPr>
          <p:spPr>
            <a:xfrm>
              <a:off x="0" y="0"/>
              <a:ext cx="949325" cy="1165178"/>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IMP</a:t>
              </a:r>
            </a:p>
          </p:txBody>
        </p:sp>
      </p:grpSp>
      <p:grpSp>
        <p:nvGrpSpPr>
          <p:cNvPr id="245" name="Group 83">
            <a:extLst>
              <a:ext uri="{FF2B5EF4-FFF2-40B4-BE49-F238E27FC236}">
                <a16:creationId xmlns:a16="http://schemas.microsoft.com/office/drawing/2014/main" id="{CB5BE95F-89C1-95FA-3BF0-29541511527B}"/>
              </a:ext>
            </a:extLst>
          </p:cNvPr>
          <p:cNvGrpSpPr/>
          <p:nvPr/>
        </p:nvGrpSpPr>
        <p:grpSpPr>
          <a:xfrm>
            <a:off x="2151302" y="5446271"/>
            <a:ext cx="2805112" cy="873883"/>
            <a:chOff x="0" y="0"/>
            <a:chExt cx="3740150" cy="1165178"/>
          </a:xfrm>
        </p:grpSpPr>
        <p:sp>
          <p:nvSpPr>
            <p:cNvPr id="246" name="Freeform 84">
              <a:extLst>
                <a:ext uri="{FF2B5EF4-FFF2-40B4-BE49-F238E27FC236}">
                  <a16:creationId xmlns:a16="http://schemas.microsoft.com/office/drawing/2014/main" id="{7B400745-5A21-8A52-A847-D60118252BEE}"/>
                </a:ext>
              </a:extLst>
            </p:cNvPr>
            <p:cNvSpPr/>
            <p:nvPr/>
          </p:nvSpPr>
          <p:spPr>
            <a:xfrm>
              <a:off x="9525" y="9525"/>
              <a:ext cx="3721100" cy="1146179"/>
            </a:xfrm>
            <a:custGeom>
              <a:avLst/>
              <a:gdLst/>
              <a:ahLst/>
              <a:cxnLst/>
              <a:rect l="l" t="t" r="r" b="b"/>
              <a:pathLst>
                <a:path w="3721100" h="1146179">
                  <a:moveTo>
                    <a:pt x="0" y="0"/>
                  </a:moveTo>
                  <a:lnTo>
                    <a:pt x="3721100" y="0"/>
                  </a:lnTo>
                  <a:lnTo>
                    <a:pt x="3721100" y="1146179"/>
                  </a:lnTo>
                  <a:lnTo>
                    <a:pt x="0" y="1146179"/>
                  </a:lnTo>
                  <a:close/>
                </a:path>
              </a:pathLst>
            </a:custGeom>
            <a:solidFill>
              <a:srgbClr val="F2F2F2"/>
            </a:solidFill>
          </p:spPr>
          <p:txBody>
            <a:bodyPr/>
            <a:lstStyle/>
            <a:p>
              <a:endParaRPr lang="en-US"/>
            </a:p>
          </p:txBody>
        </p:sp>
        <p:sp>
          <p:nvSpPr>
            <p:cNvPr id="247" name="Freeform 85">
              <a:extLst>
                <a:ext uri="{FF2B5EF4-FFF2-40B4-BE49-F238E27FC236}">
                  <a16:creationId xmlns:a16="http://schemas.microsoft.com/office/drawing/2014/main" id="{909FF4D1-1E8A-8119-3FC1-B458968D345E}"/>
                </a:ext>
              </a:extLst>
            </p:cNvPr>
            <p:cNvSpPr/>
            <p:nvPr/>
          </p:nvSpPr>
          <p:spPr>
            <a:xfrm>
              <a:off x="0" y="0"/>
              <a:ext cx="3740150" cy="1165229"/>
            </a:xfrm>
            <a:custGeom>
              <a:avLst/>
              <a:gdLst/>
              <a:ahLst/>
              <a:cxnLst/>
              <a:rect l="l" t="t" r="r" b="b"/>
              <a:pathLst>
                <a:path w="3740150" h="1165229">
                  <a:moveTo>
                    <a:pt x="9525" y="0"/>
                  </a:moveTo>
                  <a:lnTo>
                    <a:pt x="3730625" y="0"/>
                  </a:lnTo>
                  <a:cubicBezTo>
                    <a:pt x="3735832" y="0"/>
                    <a:pt x="3740150" y="4318"/>
                    <a:pt x="3740150" y="9525"/>
                  </a:cubicBezTo>
                  <a:lnTo>
                    <a:pt x="3740150" y="1155704"/>
                  </a:lnTo>
                  <a:cubicBezTo>
                    <a:pt x="3740150" y="1160911"/>
                    <a:pt x="3735832" y="1165229"/>
                    <a:pt x="3730625"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3730625" y="1146179"/>
                  </a:lnTo>
                  <a:lnTo>
                    <a:pt x="3730625" y="1155704"/>
                  </a:lnTo>
                  <a:lnTo>
                    <a:pt x="3721100" y="1155704"/>
                  </a:lnTo>
                  <a:lnTo>
                    <a:pt x="3721100" y="9525"/>
                  </a:lnTo>
                  <a:lnTo>
                    <a:pt x="3730625" y="9525"/>
                  </a:lnTo>
                  <a:lnTo>
                    <a:pt x="3730625" y="19050"/>
                  </a:lnTo>
                  <a:lnTo>
                    <a:pt x="9525" y="19050"/>
                  </a:lnTo>
                  <a:close/>
                </a:path>
              </a:pathLst>
            </a:custGeom>
            <a:solidFill>
              <a:srgbClr val="262626"/>
            </a:solidFill>
          </p:spPr>
          <p:txBody>
            <a:bodyPr/>
            <a:lstStyle/>
            <a:p>
              <a:endParaRPr lang="en-US"/>
            </a:p>
          </p:txBody>
        </p:sp>
        <p:sp>
          <p:nvSpPr>
            <p:cNvPr id="248" name="TextBox 86">
              <a:extLst>
                <a:ext uri="{FF2B5EF4-FFF2-40B4-BE49-F238E27FC236}">
                  <a16:creationId xmlns:a16="http://schemas.microsoft.com/office/drawing/2014/main" id="{B1777673-56FD-2B56-0302-82EAD6FCB9FB}"/>
                </a:ext>
              </a:extLst>
            </p:cNvPr>
            <p:cNvSpPr txBox="1"/>
            <p:nvPr/>
          </p:nvSpPr>
          <p:spPr>
            <a:xfrm>
              <a:off x="0" y="-9525"/>
              <a:ext cx="3740150" cy="1174703"/>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IMPLEMENTER</a:t>
              </a:r>
            </a:p>
          </p:txBody>
        </p:sp>
      </p:grpSp>
      <p:grpSp>
        <p:nvGrpSpPr>
          <p:cNvPr id="249" name="Group 87">
            <a:extLst>
              <a:ext uri="{FF2B5EF4-FFF2-40B4-BE49-F238E27FC236}">
                <a16:creationId xmlns:a16="http://schemas.microsoft.com/office/drawing/2014/main" id="{213869EC-37D2-CF1B-5587-ABC4E2D964BF}"/>
              </a:ext>
            </a:extLst>
          </p:cNvPr>
          <p:cNvGrpSpPr/>
          <p:nvPr/>
        </p:nvGrpSpPr>
        <p:grpSpPr>
          <a:xfrm>
            <a:off x="5639843" y="5446271"/>
            <a:ext cx="912019" cy="873881"/>
            <a:chOff x="0" y="0"/>
            <a:chExt cx="1216025" cy="1165174"/>
          </a:xfrm>
        </p:grpSpPr>
        <p:sp>
          <p:nvSpPr>
            <p:cNvPr id="250" name="Freeform 88">
              <a:extLst>
                <a:ext uri="{FF2B5EF4-FFF2-40B4-BE49-F238E27FC236}">
                  <a16:creationId xmlns:a16="http://schemas.microsoft.com/office/drawing/2014/main" id="{552D471A-E6E0-CB5D-2128-670C725E1E8A}"/>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251" name="Group 89">
            <a:extLst>
              <a:ext uri="{FF2B5EF4-FFF2-40B4-BE49-F238E27FC236}">
                <a16:creationId xmlns:a16="http://schemas.microsoft.com/office/drawing/2014/main" id="{22C6712F-552B-FDE3-168E-C08E3DB99E22}"/>
              </a:ext>
            </a:extLst>
          </p:cNvPr>
          <p:cNvGrpSpPr/>
          <p:nvPr/>
        </p:nvGrpSpPr>
        <p:grpSpPr>
          <a:xfrm>
            <a:off x="4942127" y="6305874"/>
            <a:ext cx="711994" cy="873885"/>
            <a:chOff x="0" y="0"/>
            <a:chExt cx="949325" cy="1165180"/>
          </a:xfrm>
        </p:grpSpPr>
        <p:sp>
          <p:nvSpPr>
            <p:cNvPr id="252" name="Freeform 90">
              <a:extLst>
                <a:ext uri="{FF2B5EF4-FFF2-40B4-BE49-F238E27FC236}">
                  <a16:creationId xmlns:a16="http://schemas.microsoft.com/office/drawing/2014/main" id="{E08E558F-2099-239C-8A13-EA81835B1368}"/>
                </a:ext>
              </a:extLst>
            </p:cNvPr>
            <p:cNvSpPr/>
            <p:nvPr/>
          </p:nvSpPr>
          <p:spPr>
            <a:xfrm>
              <a:off x="0" y="0"/>
              <a:ext cx="949325" cy="1165231"/>
            </a:xfrm>
            <a:custGeom>
              <a:avLst/>
              <a:gdLst/>
              <a:ahLst/>
              <a:cxnLst/>
              <a:rect l="l" t="t" r="r" b="b"/>
              <a:pathLst>
                <a:path w="949325" h="1165231">
                  <a:moveTo>
                    <a:pt x="9525" y="0"/>
                  </a:moveTo>
                  <a:lnTo>
                    <a:pt x="939800" y="0"/>
                  </a:lnTo>
                  <a:cubicBezTo>
                    <a:pt x="945007" y="0"/>
                    <a:pt x="949325" y="4318"/>
                    <a:pt x="949325" y="9525"/>
                  </a:cubicBezTo>
                  <a:lnTo>
                    <a:pt x="949325" y="1155706"/>
                  </a:lnTo>
                  <a:cubicBezTo>
                    <a:pt x="949325" y="1160913"/>
                    <a:pt x="945007" y="1165231"/>
                    <a:pt x="939800"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939800" y="1146181"/>
                  </a:lnTo>
                  <a:lnTo>
                    <a:pt x="939800" y="1155706"/>
                  </a:lnTo>
                  <a:lnTo>
                    <a:pt x="930275" y="1155706"/>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53" name="TextBox 91">
              <a:extLst>
                <a:ext uri="{FF2B5EF4-FFF2-40B4-BE49-F238E27FC236}">
                  <a16:creationId xmlns:a16="http://schemas.microsoft.com/office/drawing/2014/main" id="{9837BA92-90F5-9ED6-7541-0BD44D907C4A}"/>
                </a:ext>
              </a:extLst>
            </p:cNvPr>
            <p:cNvSpPr txBox="1"/>
            <p:nvPr/>
          </p:nvSpPr>
          <p:spPr>
            <a:xfrm>
              <a:off x="0" y="0"/>
              <a:ext cx="949325" cy="1165180"/>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CF</a:t>
              </a:r>
            </a:p>
          </p:txBody>
        </p:sp>
      </p:grpSp>
      <p:grpSp>
        <p:nvGrpSpPr>
          <p:cNvPr id="254" name="Group 92">
            <a:extLst>
              <a:ext uri="{FF2B5EF4-FFF2-40B4-BE49-F238E27FC236}">
                <a16:creationId xmlns:a16="http://schemas.microsoft.com/office/drawing/2014/main" id="{CCAF0E6B-6F82-B158-2DCC-8BA0FE7B3564}"/>
              </a:ext>
            </a:extLst>
          </p:cNvPr>
          <p:cNvGrpSpPr/>
          <p:nvPr/>
        </p:nvGrpSpPr>
        <p:grpSpPr>
          <a:xfrm>
            <a:off x="2151302" y="6305874"/>
            <a:ext cx="2805112" cy="873885"/>
            <a:chOff x="0" y="0"/>
            <a:chExt cx="3740150" cy="1165180"/>
          </a:xfrm>
        </p:grpSpPr>
        <p:sp>
          <p:nvSpPr>
            <p:cNvPr id="255" name="Freeform 93">
              <a:extLst>
                <a:ext uri="{FF2B5EF4-FFF2-40B4-BE49-F238E27FC236}">
                  <a16:creationId xmlns:a16="http://schemas.microsoft.com/office/drawing/2014/main" id="{DE2F6786-0154-AA86-EEFF-89D9F6A793D1}"/>
                </a:ext>
              </a:extLst>
            </p:cNvPr>
            <p:cNvSpPr/>
            <p:nvPr/>
          </p:nvSpPr>
          <p:spPr>
            <a:xfrm>
              <a:off x="0" y="0"/>
              <a:ext cx="3740150" cy="1165231"/>
            </a:xfrm>
            <a:custGeom>
              <a:avLst/>
              <a:gdLst/>
              <a:ahLst/>
              <a:cxnLst/>
              <a:rect l="l" t="t" r="r" b="b"/>
              <a:pathLst>
                <a:path w="3740150" h="1165231">
                  <a:moveTo>
                    <a:pt x="9525" y="0"/>
                  </a:moveTo>
                  <a:lnTo>
                    <a:pt x="3730625" y="0"/>
                  </a:lnTo>
                  <a:cubicBezTo>
                    <a:pt x="3735832" y="0"/>
                    <a:pt x="3740150" y="4318"/>
                    <a:pt x="3740150" y="9525"/>
                  </a:cubicBezTo>
                  <a:lnTo>
                    <a:pt x="3740150" y="1155706"/>
                  </a:lnTo>
                  <a:cubicBezTo>
                    <a:pt x="3740150" y="1160913"/>
                    <a:pt x="3735832" y="1165231"/>
                    <a:pt x="3730625"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3730625" y="1146181"/>
                  </a:lnTo>
                  <a:lnTo>
                    <a:pt x="3730625" y="1155706"/>
                  </a:lnTo>
                  <a:lnTo>
                    <a:pt x="3721100" y="1155706"/>
                  </a:lnTo>
                  <a:lnTo>
                    <a:pt x="3721100" y="9525"/>
                  </a:lnTo>
                  <a:lnTo>
                    <a:pt x="3730625" y="9525"/>
                  </a:lnTo>
                  <a:lnTo>
                    <a:pt x="3730625" y="19050"/>
                  </a:lnTo>
                  <a:lnTo>
                    <a:pt x="9525" y="19050"/>
                  </a:lnTo>
                  <a:close/>
                </a:path>
              </a:pathLst>
            </a:custGeom>
            <a:solidFill>
              <a:srgbClr val="262626"/>
            </a:solidFill>
          </p:spPr>
          <p:txBody>
            <a:bodyPr/>
            <a:lstStyle/>
            <a:p>
              <a:endParaRPr lang="en-US"/>
            </a:p>
          </p:txBody>
        </p:sp>
        <p:sp>
          <p:nvSpPr>
            <p:cNvPr id="256" name="TextBox 94">
              <a:extLst>
                <a:ext uri="{FF2B5EF4-FFF2-40B4-BE49-F238E27FC236}">
                  <a16:creationId xmlns:a16="http://schemas.microsoft.com/office/drawing/2014/main" id="{1CEE479D-C8DD-DC07-A1A3-E752D41A8CA3}"/>
                </a:ext>
              </a:extLst>
            </p:cNvPr>
            <p:cNvSpPr txBox="1"/>
            <p:nvPr/>
          </p:nvSpPr>
          <p:spPr>
            <a:xfrm>
              <a:off x="0" y="-9525"/>
              <a:ext cx="3740150" cy="1174705"/>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COMPLETER FINISHER</a:t>
              </a:r>
            </a:p>
          </p:txBody>
        </p:sp>
      </p:grpSp>
      <p:grpSp>
        <p:nvGrpSpPr>
          <p:cNvPr id="257" name="Group 95">
            <a:extLst>
              <a:ext uri="{FF2B5EF4-FFF2-40B4-BE49-F238E27FC236}">
                <a16:creationId xmlns:a16="http://schemas.microsoft.com/office/drawing/2014/main" id="{B34EBCE7-4521-A542-F866-BC8D0664342F}"/>
              </a:ext>
            </a:extLst>
          </p:cNvPr>
          <p:cNvGrpSpPr/>
          <p:nvPr/>
        </p:nvGrpSpPr>
        <p:grpSpPr>
          <a:xfrm>
            <a:off x="5639843" y="6305874"/>
            <a:ext cx="912019" cy="873881"/>
            <a:chOff x="0" y="0"/>
            <a:chExt cx="1216025" cy="1165174"/>
          </a:xfrm>
        </p:grpSpPr>
        <p:sp>
          <p:nvSpPr>
            <p:cNvPr id="258" name="Freeform 96">
              <a:extLst>
                <a:ext uri="{FF2B5EF4-FFF2-40B4-BE49-F238E27FC236}">
                  <a16:creationId xmlns:a16="http://schemas.microsoft.com/office/drawing/2014/main" id="{C1DF7AFB-563E-7EA3-AD54-E4C85E2D8B89}"/>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sp>
        <p:nvSpPr>
          <p:cNvPr id="259" name="TextBox 97">
            <a:extLst>
              <a:ext uri="{FF2B5EF4-FFF2-40B4-BE49-F238E27FC236}">
                <a16:creationId xmlns:a16="http://schemas.microsoft.com/office/drawing/2014/main" id="{5E419D15-511A-0F56-87DD-A8206D29A8D3}"/>
              </a:ext>
            </a:extLst>
          </p:cNvPr>
          <p:cNvSpPr txBox="1"/>
          <p:nvPr/>
        </p:nvSpPr>
        <p:spPr>
          <a:xfrm rot="-5400000">
            <a:off x="1209548" y="8213714"/>
            <a:ext cx="1295664" cy="361950"/>
          </a:xfrm>
          <a:prstGeom prst="rect">
            <a:avLst/>
          </a:prstGeom>
        </p:spPr>
        <p:txBody>
          <a:bodyPr lIns="0" tIns="0" rIns="0" bIns="0" rtlCol="0" anchor="t">
            <a:spAutoFit/>
          </a:bodyPr>
          <a:lstStyle/>
          <a:p>
            <a:pPr algn="ctr">
              <a:lnSpc>
                <a:spcPts val="2879"/>
              </a:lnSpc>
            </a:pPr>
            <a:r>
              <a:rPr lang="en-US" sz="2400" b="1">
                <a:solidFill>
                  <a:srgbClr val="0B0B45"/>
                </a:solidFill>
                <a:latin typeface="Source Sans Pro Bold"/>
                <a:ea typeface="Source Sans Pro Bold"/>
                <a:cs typeface="Source Sans Pro Bold"/>
                <a:sym typeface="Source Sans Pro Bold"/>
              </a:rPr>
              <a:t>PEOPLE</a:t>
            </a:r>
          </a:p>
        </p:txBody>
      </p:sp>
      <p:grpSp>
        <p:nvGrpSpPr>
          <p:cNvPr id="260" name="Group 98">
            <a:extLst>
              <a:ext uri="{FF2B5EF4-FFF2-40B4-BE49-F238E27FC236}">
                <a16:creationId xmlns:a16="http://schemas.microsoft.com/office/drawing/2014/main" id="{276B86F6-F14B-246B-B66C-D5418F2CC6BC}"/>
              </a:ext>
            </a:extLst>
          </p:cNvPr>
          <p:cNvGrpSpPr/>
          <p:nvPr/>
        </p:nvGrpSpPr>
        <p:grpSpPr>
          <a:xfrm>
            <a:off x="4945232" y="8158477"/>
            <a:ext cx="711994" cy="873886"/>
            <a:chOff x="0" y="0"/>
            <a:chExt cx="949325" cy="1165182"/>
          </a:xfrm>
        </p:grpSpPr>
        <p:sp>
          <p:nvSpPr>
            <p:cNvPr id="261" name="Freeform 99">
              <a:extLst>
                <a:ext uri="{FF2B5EF4-FFF2-40B4-BE49-F238E27FC236}">
                  <a16:creationId xmlns:a16="http://schemas.microsoft.com/office/drawing/2014/main" id="{E6644B04-0DBC-A884-5BDB-4CCFAC7E3681}"/>
                </a:ext>
              </a:extLst>
            </p:cNvPr>
            <p:cNvSpPr/>
            <p:nvPr/>
          </p:nvSpPr>
          <p:spPr>
            <a:xfrm>
              <a:off x="0" y="0"/>
              <a:ext cx="949325" cy="1165220"/>
            </a:xfrm>
            <a:custGeom>
              <a:avLst/>
              <a:gdLst/>
              <a:ahLst/>
              <a:cxnLst/>
              <a:rect l="l" t="t" r="r" b="b"/>
              <a:pathLst>
                <a:path w="949325" h="1165220">
                  <a:moveTo>
                    <a:pt x="9525" y="0"/>
                  </a:moveTo>
                  <a:lnTo>
                    <a:pt x="939800" y="0"/>
                  </a:lnTo>
                  <a:cubicBezTo>
                    <a:pt x="945007" y="0"/>
                    <a:pt x="949325" y="4318"/>
                    <a:pt x="949325" y="9525"/>
                  </a:cubicBezTo>
                  <a:lnTo>
                    <a:pt x="949325" y="1155695"/>
                  </a:lnTo>
                  <a:cubicBezTo>
                    <a:pt x="949325" y="1160902"/>
                    <a:pt x="945007" y="1165220"/>
                    <a:pt x="939800" y="1165220"/>
                  </a:cubicBezTo>
                  <a:lnTo>
                    <a:pt x="9525" y="1165220"/>
                  </a:lnTo>
                  <a:cubicBezTo>
                    <a:pt x="4318" y="1165220"/>
                    <a:pt x="0" y="1160902"/>
                    <a:pt x="0" y="1155695"/>
                  </a:cubicBezTo>
                  <a:lnTo>
                    <a:pt x="0" y="9525"/>
                  </a:lnTo>
                  <a:cubicBezTo>
                    <a:pt x="0" y="4318"/>
                    <a:pt x="4318" y="0"/>
                    <a:pt x="9525" y="0"/>
                  </a:cubicBezTo>
                  <a:moveTo>
                    <a:pt x="9525" y="19050"/>
                  </a:moveTo>
                  <a:lnTo>
                    <a:pt x="9525" y="9525"/>
                  </a:lnTo>
                  <a:lnTo>
                    <a:pt x="19050" y="9525"/>
                  </a:lnTo>
                  <a:lnTo>
                    <a:pt x="19050" y="1155695"/>
                  </a:lnTo>
                  <a:lnTo>
                    <a:pt x="9525" y="1155695"/>
                  </a:lnTo>
                  <a:lnTo>
                    <a:pt x="9525" y="1146170"/>
                  </a:lnTo>
                  <a:lnTo>
                    <a:pt x="939800" y="1146170"/>
                  </a:lnTo>
                  <a:lnTo>
                    <a:pt x="939800" y="1155695"/>
                  </a:lnTo>
                  <a:lnTo>
                    <a:pt x="930275" y="1155695"/>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62" name="TextBox 100">
              <a:extLst>
                <a:ext uri="{FF2B5EF4-FFF2-40B4-BE49-F238E27FC236}">
                  <a16:creationId xmlns:a16="http://schemas.microsoft.com/office/drawing/2014/main" id="{E3DE7468-E9DD-7AB4-D92F-A8061CD50765}"/>
                </a:ext>
              </a:extLst>
            </p:cNvPr>
            <p:cNvSpPr txBox="1"/>
            <p:nvPr/>
          </p:nvSpPr>
          <p:spPr>
            <a:xfrm>
              <a:off x="0" y="0"/>
              <a:ext cx="949325" cy="1165182"/>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TW</a:t>
              </a:r>
            </a:p>
          </p:txBody>
        </p:sp>
      </p:grpSp>
      <p:grpSp>
        <p:nvGrpSpPr>
          <p:cNvPr id="263" name="Group 101">
            <a:extLst>
              <a:ext uri="{FF2B5EF4-FFF2-40B4-BE49-F238E27FC236}">
                <a16:creationId xmlns:a16="http://schemas.microsoft.com/office/drawing/2014/main" id="{CC5E6938-4CF5-B4F5-603D-A7C818BE7FE7}"/>
              </a:ext>
            </a:extLst>
          </p:cNvPr>
          <p:cNvGrpSpPr/>
          <p:nvPr/>
        </p:nvGrpSpPr>
        <p:grpSpPr>
          <a:xfrm>
            <a:off x="2159170" y="8158477"/>
            <a:ext cx="2800350" cy="873886"/>
            <a:chOff x="0" y="0"/>
            <a:chExt cx="3733800" cy="1165182"/>
          </a:xfrm>
        </p:grpSpPr>
        <p:sp>
          <p:nvSpPr>
            <p:cNvPr id="264" name="Freeform 102">
              <a:extLst>
                <a:ext uri="{FF2B5EF4-FFF2-40B4-BE49-F238E27FC236}">
                  <a16:creationId xmlns:a16="http://schemas.microsoft.com/office/drawing/2014/main" id="{ABA15E0C-B97B-967F-EEC4-660F99432B81}"/>
                </a:ext>
              </a:extLst>
            </p:cNvPr>
            <p:cNvSpPr/>
            <p:nvPr/>
          </p:nvSpPr>
          <p:spPr>
            <a:xfrm>
              <a:off x="0" y="0"/>
              <a:ext cx="3733800" cy="1165220"/>
            </a:xfrm>
            <a:custGeom>
              <a:avLst/>
              <a:gdLst/>
              <a:ahLst/>
              <a:cxnLst/>
              <a:rect l="l" t="t" r="r" b="b"/>
              <a:pathLst>
                <a:path w="3733800" h="1165220">
                  <a:moveTo>
                    <a:pt x="9525" y="0"/>
                  </a:moveTo>
                  <a:lnTo>
                    <a:pt x="3724275" y="0"/>
                  </a:lnTo>
                  <a:cubicBezTo>
                    <a:pt x="3729482" y="0"/>
                    <a:pt x="3733800" y="4318"/>
                    <a:pt x="3733800" y="9525"/>
                  </a:cubicBezTo>
                  <a:lnTo>
                    <a:pt x="3733800" y="1155695"/>
                  </a:lnTo>
                  <a:cubicBezTo>
                    <a:pt x="3733800" y="1160902"/>
                    <a:pt x="3729482" y="1165220"/>
                    <a:pt x="3724275" y="1165220"/>
                  </a:cubicBezTo>
                  <a:lnTo>
                    <a:pt x="9525" y="1165220"/>
                  </a:lnTo>
                  <a:cubicBezTo>
                    <a:pt x="4318" y="1165220"/>
                    <a:pt x="0" y="1160902"/>
                    <a:pt x="0" y="1155695"/>
                  </a:cubicBezTo>
                  <a:lnTo>
                    <a:pt x="0" y="9525"/>
                  </a:lnTo>
                  <a:cubicBezTo>
                    <a:pt x="0" y="4318"/>
                    <a:pt x="4318" y="0"/>
                    <a:pt x="9525" y="0"/>
                  </a:cubicBezTo>
                  <a:moveTo>
                    <a:pt x="9525" y="19050"/>
                  </a:moveTo>
                  <a:lnTo>
                    <a:pt x="9525" y="9525"/>
                  </a:lnTo>
                  <a:lnTo>
                    <a:pt x="19050" y="9525"/>
                  </a:lnTo>
                  <a:lnTo>
                    <a:pt x="19050" y="1155695"/>
                  </a:lnTo>
                  <a:lnTo>
                    <a:pt x="9525" y="1155695"/>
                  </a:lnTo>
                  <a:lnTo>
                    <a:pt x="9525" y="1146170"/>
                  </a:lnTo>
                  <a:lnTo>
                    <a:pt x="3724275" y="1146170"/>
                  </a:lnTo>
                  <a:lnTo>
                    <a:pt x="3724275" y="1155695"/>
                  </a:lnTo>
                  <a:lnTo>
                    <a:pt x="3714750" y="1155695"/>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265" name="TextBox 103">
              <a:extLst>
                <a:ext uri="{FF2B5EF4-FFF2-40B4-BE49-F238E27FC236}">
                  <a16:creationId xmlns:a16="http://schemas.microsoft.com/office/drawing/2014/main" id="{B5C0B325-129F-A204-EB05-25C6C4A1C568}"/>
                </a:ext>
              </a:extLst>
            </p:cNvPr>
            <p:cNvSpPr txBox="1"/>
            <p:nvPr/>
          </p:nvSpPr>
          <p:spPr>
            <a:xfrm>
              <a:off x="0" y="-9525"/>
              <a:ext cx="3733800" cy="1174707"/>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TEAM WORKER</a:t>
              </a:r>
            </a:p>
          </p:txBody>
        </p:sp>
      </p:grpSp>
      <p:grpSp>
        <p:nvGrpSpPr>
          <p:cNvPr id="266" name="Group 104">
            <a:extLst>
              <a:ext uri="{FF2B5EF4-FFF2-40B4-BE49-F238E27FC236}">
                <a16:creationId xmlns:a16="http://schemas.microsoft.com/office/drawing/2014/main" id="{52C0DB45-3813-163C-6FAC-4691005EA414}"/>
              </a:ext>
            </a:extLst>
          </p:cNvPr>
          <p:cNvGrpSpPr/>
          <p:nvPr/>
        </p:nvGrpSpPr>
        <p:grpSpPr>
          <a:xfrm>
            <a:off x="5640557" y="8158477"/>
            <a:ext cx="912019" cy="873890"/>
            <a:chOff x="0" y="0"/>
            <a:chExt cx="1216025" cy="1165187"/>
          </a:xfrm>
        </p:grpSpPr>
        <p:sp>
          <p:nvSpPr>
            <p:cNvPr id="267" name="Freeform 105">
              <a:extLst>
                <a:ext uri="{FF2B5EF4-FFF2-40B4-BE49-F238E27FC236}">
                  <a16:creationId xmlns:a16="http://schemas.microsoft.com/office/drawing/2014/main" id="{051200A0-D7EB-8419-8B1E-2D8BC4C96856}"/>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268" name="Group 106">
            <a:extLst>
              <a:ext uri="{FF2B5EF4-FFF2-40B4-BE49-F238E27FC236}">
                <a16:creationId xmlns:a16="http://schemas.microsoft.com/office/drawing/2014/main" id="{76328CCE-DA78-2F93-48FF-1D742ED0E3A5}"/>
              </a:ext>
            </a:extLst>
          </p:cNvPr>
          <p:cNvGrpSpPr/>
          <p:nvPr/>
        </p:nvGrpSpPr>
        <p:grpSpPr>
          <a:xfrm>
            <a:off x="4945232" y="9018080"/>
            <a:ext cx="711994" cy="873883"/>
            <a:chOff x="0" y="0"/>
            <a:chExt cx="949325" cy="1165178"/>
          </a:xfrm>
        </p:grpSpPr>
        <p:sp>
          <p:nvSpPr>
            <p:cNvPr id="269" name="Freeform 107">
              <a:extLst>
                <a:ext uri="{FF2B5EF4-FFF2-40B4-BE49-F238E27FC236}">
                  <a16:creationId xmlns:a16="http://schemas.microsoft.com/office/drawing/2014/main" id="{06C2FB55-0B2C-EE26-5403-855371A8D505}"/>
                </a:ext>
              </a:extLst>
            </p:cNvPr>
            <p:cNvSpPr/>
            <p:nvPr/>
          </p:nvSpPr>
          <p:spPr>
            <a:xfrm>
              <a:off x="9525" y="9525"/>
              <a:ext cx="930275" cy="1146179"/>
            </a:xfrm>
            <a:custGeom>
              <a:avLst/>
              <a:gdLst/>
              <a:ahLst/>
              <a:cxnLst/>
              <a:rect l="l" t="t" r="r" b="b"/>
              <a:pathLst>
                <a:path w="930275" h="1146179">
                  <a:moveTo>
                    <a:pt x="0" y="0"/>
                  </a:moveTo>
                  <a:lnTo>
                    <a:pt x="930275" y="0"/>
                  </a:lnTo>
                  <a:lnTo>
                    <a:pt x="930275" y="1146179"/>
                  </a:lnTo>
                  <a:lnTo>
                    <a:pt x="0" y="1146179"/>
                  </a:lnTo>
                  <a:close/>
                </a:path>
              </a:pathLst>
            </a:custGeom>
            <a:solidFill>
              <a:srgbClr val="F2F2F2"/>
            </a:solidFill>
          </p:spPr>
          <p:txBody>
            <a:bodyPr/>
            <a:lstStyle/>
            <a:p>
              <a:endParaRPr lang="en-US"/>
            </a:p>
          </p:txBody>
        </p:sp>
        <p:sp>
          <p:nvSpPr>
            <p:cNvPr id="270" name="Freeform 108">
              <a:extLst>
                <a:ext uri="{FF2B5EF4-FFF2-40B4-BE49-F238E27FC236}">
                  <a16:creationId xmlns:a16="http://schemas.microsoft.com/office/drawing/2014/main" id="{08C49D03-F878-C25A-3735-1253E19EB6CC}"/>
                </a:ext>
              </a:extLst>
            </p:cNvPr>
            <p:cNvSpPr/>
            <p:nvPr/>
          </p:nvSpPr>
          <p:spPr>
            <a:xfrm>
              <a:off x="0" y="0"/>
              <a:ext cx="949325" cy="1165229"/>
            </a:xfrm>
            <a:custGeom>
              <a:avLst/>
              <a:gdLst/>
              <a:ahLst/>
              <a:cxnLst/>
              <a:rect l="l" t="t" r="r" b="b"/>
              <a:pathLst>
                <a:path w="949325" h="1165229">
                  <a:moveTo>
                    <a:pt x="9525" y="0"/>
                  </a:moveTo>
                  <a:lnTo>
                    <a:pt x="939800" y="0"/>
                  </a:lnTo>
                  <a:cubicBezTo>
                    <a:pt x="945007" y="0"/>
                    <a:pt x="949325" y="4318"/>
                    <a:pt x="949325" y="9525"/>
                  </a:cubicBezTo>
                  <a:lnTo>
                    <a:pt x="949325" y="1155704"/>
                  </a:lnTo>
                  <a:cubicBezTo>
                    <a:pt x="949325" y="1160911"/>
                    <a:pt x="945007" y="1165229"/>
                    <a:pt x="939800"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939800" y="1146179"/>
                  </a:lnTo>
                  <a:lnTo>
                    <a:pt x="939800" y="1155704"/>
                  </a:lnTo>
                  <a:lnTo>
                    <a:pt x="930275" y="1155704"/>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71" name="TextBox 109">
              <a:extLst>
                <a:ext uri="{FF2B5EF4-FFF2-40B4-BE49-F238E27FC236}">
                  <a16:creationId xmlns:a16="http://schemas.microsoft.com/office/drawing/2014/main" id="{04E73852-700F-9B58-88C5-E7F32B1C62DB}"/>
                </a:ext>
              </a:extLst>
            </p:cNvPr>
            <p:cNvSpPr txBox="1"/>
            <p:nvPr/>
          </p:nvSpPr>
          <p:spPr>
            <a:xfrm>
              <a:off x="0" y="0"/>
              <a:ext cx="949325" cy="1165178"/>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RI</a:t>
              </a:r>
            </a:p>
          </p:txBody>
        </p:sp>
      </p:grpSp>
      <p:grpSp>
        <p:nvGrpSpPr>
          <p:cNvPr id="272" name="Group 110">
            <a:extLst>
              <a:ext uri="{FF2B5EF4-FFF2-40B4-BE49-F238E27FC236}">
                <a16:creationId xmlns:a16="http://schemas.microsoft.com/office/drawing/2014/main" id="{668186DE-68E7-E905-33E9-B2B201C7CBC6}"/>
              </a:ext>
            </a:extLst>
          </p:cNvPr>
          <p:cNvGrpSpPr/>
          <p:nvPr/>
        </p:nvGrpSpPr>
        <p:grpSpPr>
          <a:xfrm>
            <a:off x="2159170" y="9018080"/>
            <a:ext cx="2800350" cy="873883"/>
            <a:chOff x="0" y="0"/>
            <a:chExt cx="3733800" cy="1165178"/>
          </a:xfrm>
        </p:grpSpPr>
        <p:sp>
          <p:nvSpPr>
            <p:cNvPr id="273" name="Freeform 111">
              <a:extLst>
                <a:ext uri="{FF2B5EF4-FFF2-40B4-BE49-F238E27FC236}">
                  <a16:creationId xmlns:a16="http://schemas.microsoft.com/office/drawing/2014/main" id="{D3B1EC36-3DC7-4140-94E4-172A152F6734}"/>
                </a:ext>
              </a:extLst>
            </p:cNvPr>
            <p:cNvSpPr/>
            <p:nvPr/>
          </p:nvSpPr>
          <p:spPr>
            <a:xfrm>
              <a:off x="9525" y="9525"/>
              <a:ext cx="3714750" cy="1146179"/>
            </a:xfrm>
            <a:custGeom>
              <a:avLst/>
              <a:gdLst/>
              <a:ahLst/>
              <a:cxnLst/>
              <a:rect l="l" t="t" r="r" b="b"/>
              <a:pathLst>
                <a:path w="3714750" h="1146179">
                  <a:moveTo>
                    <a:pt x="0" y="0"/>
                  </a:moveTo>
                  <a:lnTo>
                    <a:pt x="3714750" y="0"/>
                  </a:lnTo>
                  <a:lnTo>
                    <a:pt x="3714750" y="1146179"/>
                  </a:lnTo>
                  <a:lnTo>
                    <a:pt x="0" y="1146179"/>
                  </a:lnTo>
                  <a:close/>
                </a:path>
              </a:pathLst>
            </a:custGeom>
            <a:solidFill>
              <a:srgbClr val="F2F2F2"/>
            </a:solidFill>
          </p:spPr>
          <p:txBody>
            <a:bodyPr/>
            <a:lstStyle/>
            <a:p>
              <a:endParaRPr lang="en-US"/>
            </a:p>
          </p:txBody>
        </p:sp>
        <p:sp>
          <p:nvSpPr>
            <p:cNvPr id="274" name="Freeform 112">
              <a:extLst>
                <a:ext uri="{FF2B5EF4-FFF2-40B4-BE49-F238E27FC236}">
                  <a16:creationId xmlns:a16="http://schemas.microsoft.com/office/drawing/2014/main" id="{832766E2-39E6-809D-654D-B11D0AE906B1}"/>
                </a:ext>
              </a:extLst>
            </p:cNvPr>
            <p:cNvSpPr/>
            <p:nvPr/>
          </p:nvSpPr>
          <p:spPr>
            <a:xfrm>
              <a:off x="0" y="0"/>
              <a:ext cx="3733800" cy="1165229"/>
            </a:xfrm>
            <a:custGeom>
              <a:avLst/>
              <a:gdLst/>
              <a:ahLst/>
              <a:cxnLst/>
              <a:rect l="l" t="t" r="r" b="b"/>
              <a:pathLst>
                <a:path w="3733800" h="1165229">
                  <a:moveTo>
                    <a:pt x="9525" y="0"/>
                  </a:moveTo>
                  <a:lnTo>
                    <a:pt x="3724275" y="0"/>
                  </a:lnTo>
                  <a:cubicBezTo>
                    <a:pt x="3729482" y="0"/>
                    <a:pt x="3733800" y="4318"/>
                    <a:pt x="3733800" y="9525"/>
                  </a:cubicBezTo>
                  <a:lnTo>
                    <a:pt x="3733800" y="1155704"/>
                  </a:lnTo>
                  <a:cubicBezTo>
                    <a:pt x="3733800" y="1160911"/>
                    <a:pt x="3729482" y="1165229"/>
                    <a:pt x="3724275"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3724275" y="1146179"/>
                  </a:lnTo>
                  <a:lnTo>
                    <a:pt x="3724275" y="1155704"/>
                  </a:lnTo>
                  <a:lnTo>
                    <a:pt x="3714750" y="1155704"/>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275" name="TextBox 113">
              <a:extLst>
                <a:ext uri="{FF2B5EF4-FFF2-40B4-BE49-F238E27FC236}">
                  <a16:creationId xmlns:a16="http://schemas.microsoft.com/office/drawing/2014/main" id="{AE5CAEE2-8370-46AD-4417-6B9E1386F2E3}"/>
                </a:ext>
              </a:extLst>
            </p:cNvPr>
            <p:cNvSpPr txBox="1"/>
            <p:nvPr/>
          </p:nvSpPr>
          <p:spPr>
            <a:xfrm>
              <a:off x="0" y="-9525"/>
              <a:ext cx="3733800" cy="1174703"/>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RESOURCE INVESTIGATOR</a:t>
              </a:r>
            </a:p>
          </p:txBody>
        </p:sp>
      </p:grpSp>
      <p:grpSp>
        <p:nvGrpSpPr>
          <p:cNvPr id="276" name="Group 114">
            <a:extLst>
              <a:ext uri="{FF2B5EF4-FFF2-40B4-BE49-F238E27FC236}">
                <a16:creationId xmlns:a16="http://schemas.microsoft.com/office/drawing/2014/main" id="{D430F677-613E-1A04-16CE-3327E3D1434E}"/>
              </a:ext>
            </a:extLst>
          </p:cNvPr>
          <p:cNvGrpSpPr/>
          <p:nvPr/>
        </p:nvGrpSpPr>
        <p:grpSpPr>
          <a:xfrm>
            <a:off x="5640557" y="9018080"/>
            <a:ext cx="912019" cy="873881"/>
            <a:chOff x="0" y="0"/>
            <a:chExt cx="1216025" cy="1165174"/>
          </a:xfrm>
        </p:grpSpPr>
        <p:sp>
          <p:nvSpPr>
            <p:cNvPr id="277" name="Freeform 115">
              <a:extLst>
                <a:ext uri="{FF2B5EF4-FFF2-40B4-BE49-F238E27FC236}">
                  <a16:creationId xmlns:a16="http://schemas.microsoft.com/office/drawing/2014/main" id="{E0E77626-8803-BE87-0DAE-2B91A1BA828B}"/>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278" name="Group 116">
            <a:extLst>
              <a:ext uri="{FF2B5EF4-FFF2-40B4-BE49-F238E27FC236}">
                <a16:creationId xmlns:a16="http://schemas.microsoft.com/office/drawing/2014/main" id="{4C6B443A-0217-B11D-3062-404CCB44AFA4}"/>
              </a:ext>
            </a:extLst>
          </p:cNvPr>
          <p:cNvGrpSpPr/>
          <p:nvPr/>
        </p:nvGrpSpPr>
        <p:grpSpPr>
          <a:xfrm>
            <a:off x="4945232" y="7309914"/>
            <a:ext cx="711994" cy="873887"/>
            <a:chOff x="0" y="0"/>
            <a:chExt cx="949325" cy="1165182"/>
          </a:xfrm>
        </p:grpSpPr>
        <p:sp>
          <p:nvSpPr>
            <p:cNvPr id="279" name="Freeform 117">
              <a:extLst>
                <a:ext uri="{FF2B5EF4-FFF2-40B4-BE49-F238E27FC236}">
                  <a16:creationId xmlns:a16="http://schemas.microsoft.com/office/drawing/2014/main" id="{E1FE3527-E8D7-F997-5628-82819DDD6E13}"/>
                </a:ext>
              </a:extLst>
            </p:cNvPr>
            <p:cNvSpPr/>
            <p:nvPr/>
          </p:nvSpPr>
          <p:spPr>
            <a:xfrm>
              <a:off x="9525" y="9525"/>
              <a:ext cx="930275" cy="1146170"/>
            </a:xfrm>
            <a:custGeom>
              <a:avLst/>
              <a:gdLst/>
              <a:ahLst/>
              <a:cxnLst/>
              <a:rect l="l" t="t" r="r" b="b"/>
              <a:pathLst>
                <a:path w="930275" h="1146170">
                  <a:moveTo>
                    <a:pt x="0" y="0"/>
                  </a:moveTo>
                  <a:lnTo>
                    <a:pt x="930275" y="0"/>
                  </a:lnTo>
                  <a:lnTo>
                    <a:pt x="930275" y="1146170"/>
                  </a:lnTo>
                  <a:lnTo>
                    <a:pt x="0" y="1146170"/>
                  </a:lnTo>
                  <a:close/>
                </a:path>
              </a:pathLst>
            </a:custGeom>
            <a:solidFill>
              <a:srgbClr val="F2F2F2"/>
            </a:solidFill>
          </p:spPr>
          <p:txBody>
            <a:bodyPr/>
            <a:lstStyle/>
            <a:p>
              <a:endParaRPr lang="en-US"/>
            </a:p>
          </p:txBody>
        </p:sp>
        <p:sp>
          <p:nvSpPr>
            <p:cNvPr id="280" name="Freeform 118">
              <a:extLst>
                <a:ext uri="{FF2B5EF4-FFF2-40B4-BE49-F238E27FC236}">
                  <a16:creationId xmlns:a16="http://schemas.microsoft.com/office/drawing/2014/main" id="{95F3D436-0740-1DDD-744F-AD9FEB61ADDD}"/>
                </a:ext>
              </a:extLst>
            </p:cNvPr>
            <p:cNvSpPr/>
            <p:nvPr/>
          </p:nvSpPr>
          <p:spPr>
            <a:xfrm>
              <a:off x="0" y="0"/>
              <a:ext cx="949325" cy="1165220"/>
            </a:xfrm>
            <a:custGeom>
              <a:avLst/>
              <a:gdLst/>
              <a:ahLst/>
              <a:cxnLst/>
              <a:rect l="l" t="t" r="r" b="b"/>
              <a:pathLst>
                <a:path w="949325" h="1165220">
                  <a:moveTo>
                    <a:pt x="9525" y="0"/>
                  </a:moveTo>
                  <a:lnTo>
                    <a:pt x="939800" y="0"/>
                  </a:lnTo>
                  <a:cubicBezTo>
                    <a:pt x="945007" y="0"/>
                    <a:pt x="949325" y="4318"/>
                    <a:pt x="949325" y="9525"/>
                  </a:cubicBezTo>
                  <a:lnTo>
                    <a:pt x="949325" y="1155695"/>
                  </a:lnTo>
                  <a:cubicBezTo>
                    <a:pt x="949325" y="1160902"/>
                    <a:pt x="945007" y="1165220"/>
                    <a:pt x="939800" y="1165220"/>
                  </a:cubicBezTo>
                  <a:lnTo>
                    <a:pt x="9525" y="1165220"/>
                  </a:lnTo>
                  <a:cubicBezTo>
                    <a:pt x="4318" y="1165220"/>
                    <a:pt x="0" y="1160902"/>
                    <a:pt x="0" y="1155695"/>
                  </a:cubicBezTo>
                  <a:lnTo>
                    <a:pt x="0" y="9525"/>
                  </a:lnTo>
                  <a:cubicBezTo>
                    <a:pt x="0" y="4318"/>
                    <a:pt x="4318" y="0"/>
                    <a:pt x="9525" y="0"/>
                  </a:cubicBezTo>
                  <a:moveTo>
                    <a:pt x="9525" y="19050"/>
                  </a:moveTo>
                  <a:lnTo>
                    <a:pt x="9525" y="9525"/>
                  </a:lnTo>
                  <a:lnTo>
                    <a:pt x="19050" y="9525"/>
                  </a:lnTo>
                  <a:lnTo>
                    <a:pt x="19050" y="1155695"/>
                  </a:lnTo>
                  <a:lnTo>
                    <a:pt x="9525" y="1155695"/>
                  </a:lnTo>
                  <a:lnTo>
                    <a:pt x="9525" y="1146170"/>
                  </a:lnTo>
                  <a:lnTo>
                    <a:pt x="939800" y="1146170"/>
                  </a:lnTo>
                  <a:lnTo>
                    <a:pt x="939800" y="1155695"/>
                  </a:lnTo>
                  <a:lnTo>
                    <a:pt x="930275" y="1155695"/>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81" name="TextBox 119">
              <a:extLst>
                <a:ext uri="{FF2B5EF4-FFF2-40B4-BE49-F238E27FC236}">
                  <a16:creationId xmlns:a16="http://schemas.microsoft.com/office/drawing/2014/main" id="{CE918DD2-78B8-5F3C-A8F6-14A67D8C45FB}"/>
                </a:ext>
              </a:extLst>
            </p:cNvPr>
            <p:cNvSpPr txBox="1"/>
            <p:nvPr/>
          </p:nvSpPr>
          <p:spPr>
            <a:xfrm>
              <a:off x="0" y="0"/>
              <a:ext cx="949325" cy="1165182"/>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CO</a:t>
              </a:r>
            </a:p>
          </p:txBody>
        </p:sp>
      </p:grpSp>
      <p:grpSp>
        <p:nvGrpSpPr>
          <p:cNvPr id="282" name="Group 120">
            <a:extLst>
              <a:ext uri="{FF2B5EF4-FFF2-40B4-BE49-F238E27FC236}">
                <a16:creationId xmlns:a16="http://schemas.microsoft.com/office/drawing/2014/main" id="{8D66D498-F8E5-2A77-E791-E7EAB4F7F3B9}"/>
              </a:ext>
            </a:extLst>
          </p:cNvPr>
          <p:cNvGrpSpPr/>
          <p:nvPr/>
        </p:nvGrpSpPr>
        <p:grpSpPr>
          <a:xfrm>
            <a:off x="2159170" y="7309914"/>
            <a:ext cx="2800350" cy="873887"/>
            <a:chOff x="0" y="0"/>
            <a:chExt cx="3733800" cy="1165182"/>
          </a:xfrm>
        </p:grpSpPr>
        <p:sp>
          <p:nvSpPr>
            <p:cNvPr id="283" name="Freeform 121">
              <a:extLst>
                <a:ext uri="{FF2B5EF4-FFF2-40B4-BE49-F238E27FC236}">
                  <a16:creationId xmlns:a16="http://schemas.microsoft.com/office/drawing/2014/main" id="{6B0E67AE-65D2-AFC4-5606-51B10D7E51A6}"/>
                </a:ext>
              </a:extLst>
            </p:cNvPr>
            <p:cNvSpPr/>
            <p:nvPr/>
          </p:nvSpPr>
          <p:spPr>
            <a:xfrm>
              <a:off x="9525" y="9525"/>
              <a:ext cx="3714750" cy="1146170"/>
            </a:xfrm>
            <a:custGeom>
              <a:avLst/>
              <a:gdLst/>
              <a:ahLst/>
              <a:cxnLst/>
              <a:rect l="l" t="t" r="r" b="b"/>
              <a:pathLst>
                <a:path w="3714750" h="1146170">
                  <a:moveTo>
                    <a:pt x="0" y="0"/>
                  </a:moveTo>
                  <a:lnTo>
                    <a:pt x="3714750" y="0"/>
                  </a:lnTo>
                  <a:lnTo>
                    <a:pt x="3714750" y="1146170"/>
                  </a:lnTo>
                  <a:lnTo>
                    <a:pt x="0" y="1146170"/>
                  </a:lnTo>
                  <a:close/>
                </a:path>
              </a:pathLst>
            </a:custGeom>
            <a:solidFill>
              <a:srgbClr val="F2F2F2"/>
            </a:solidFill>
          </p:spPr>
          <p:txBody>
            <a:bodyPr/>
            <a:lstStyle/>
            <a:p>
              <a:endParaRPr lang="en-US"/>
            </a:p>
          </p:txBody>
        </p:sp>
        <p:sp>
          <p:nvSpPr>
            <p:cNvPr id="284" name="Freeform 122">
              <a:extLst>
                <a:ext uri="{FF2B5EF4-FFF2-40B4-BE49-F238E27FC236}">
                  <a16:creationId xmlns:a16="http://schemas.microsoft.com/office/drawing/2014/main" id="{7F5948BC-949D-D7AC-6802-905FCB5BDE42}"/>
                </a:ext>
              </a:extLst>
            </p:cNvPr>
            <p:cNvSpPr/>
            <p:nvPr/>
          </p:nvSpPr>
          <p:spPr>
            <a:xfrm>
              <a:off x="0" y="0"/>
              <a:ext cx="3733800" cy="1165220"/>
            </a:xfrm>
            <a:custGeom>
              <a:avLst/>
              <a:gdLst/>
              <a:ahLst/>
              <a:cxnLst/>
              <a:rect l="l" t="t" r="r" b="b"/>
              <a:pathLst>
                <a:path w="3733800" h="1165220">
                  <a:moveTo>
                    <a:pt x="9525" y="0"/>
                  </a:moveTo>
                  <a:lnTo>
                    <a:pt x="3724275" y="0"/>
                  </a:lnTo>
                  <a:cubicBezTo>
                    <a:pt x="3729482" y="0"/>
                    <a:pt x="3733800" y="4318"/>
                    <a:pt x="3733800" y="9525"/>
                  </a:cubicBezTo>
                  <a:lnTo>
                    <a:pt x="3733800" y="1155695"/>
                  </a:lnTo>
                  <a:cubicBezTo>
                    <a:pt x="3733800" y="1160902"/>
                    <a:pt x="3729482" y="1165220"/>
                    <a:pt x="3724275" y="1165220"/>
                  </a:cubicBezTo>
                  <a:lnTo>
                    <a:pt x="9525" y="1165220"/>
                  </a:lnTo>
                  <a:cubicBezTo>
                    <a:pt x="4318" y="1165220"/>
                    <a:pt x="0" y="1160902"/>
                    <a:pt x="0" y="1155695"/>
                  </a:cubicBezTo>
                  <a:lnTo>
                    <a:pt x="0" y="9525"/>
                  </a:lnTo>
                  <a:cubicBezTo>
                    <a:pt x="0" y="4318"/>
                    <a:pt x="4318" y="0"/>
                    <a:pt x="9525" y="0"/>
                  </a:cubicBezTo>
                  <a:moveTo>
                    <a:pt x="9525" y="19050"/>
                  </a:moveTo>
                  <a:lnTo>
                    <a:pt x="9525" y="9525"/>
                  </a:lnTo>
                  <a:lnTo>
                    <a:pt x="19050" y="9525"/>
                  </a:lnTo>
                  <a:lnTo>
                    <a:pt x="19050" y="1155695"/>
                  </a:lnTo>
                  <a:lnTo>
                    <a:pt x="9525" y="1155695"/>
                  </a:lnTo>
                  <a:lnTo>
                    <a:pt x="9525" y="1146170"/>
                  </a:lnTo>
                  <a:lnTo>
                    <a:pt x="3724275" y="1146170"/>
                  </a:lnTo>
                  <a:lnTo>
                    <a:pt x="3724275" y="1155695"/>
                  </a:lnTo>
                  <a:lnTo>
                    <a:pt x="3714750" y="1155695"/>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285" name="TextBox 123">
              <a:extLst>
                <a:ext uri="{FF2B5EF4-FFF2-40B4-BE49-F238E27FC236}">
                  <a16:creationId xmlns:a16="http://schemas.microsoft.com/office/drawing/2014/main" id="{6BE60D23-AED8-93AA-52BE-86EC2097FAD2}"/>
                </a:ext>
              </a:extLst>
            </p:cNvPr>
            <p:cNvSpPr txBox="1"/>
            <p:nvPr/>
          </p:nvSpPr>
          <p:spPr>
            <a:xfrm>
              <a:off x="0" y="-9525"/>
              <a:ext cx="3733800" cy="1174707"/>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COORDINATOR</a:t>
              </a:r>
            </a:p>
          </p:txBody>
        </p:sp>
      </p:grpSp>
      <p:grpSp>
        <p:nvGrpSpPr>
          <p:cNvPr id="286" name="Group 124">
            <a:extLst>
              <a:ext uri="{FF2B5EF4-FFF2-40B4-BE49-F238E27FC236}">
                <a16:creationId xmlns:a16="http://schemas.microsoft.com/office/drawing/2014/main" id="{070BC637-AE4C-8B38-3848-F59508A33AD1}"/>
              </a:ext>
            </a:extLst>
          </p:cNvPr>
          <p:cNvGrpSpPr/>
          <p:nvPr/>
        </p:nvGrpSpPr>
        <p:grpSpPr>
          <a:xfrm>
            <a:off x="5640557" y="7309914"/>
            <a:ext cx="912019" cy="873890"/>
            <a:chOff x="0" y="0"/>
            <a:chExt cx="1216025" cy="1165187"/>
          </a:xfrm>
        </p:grpSpPr>
        <p:sp>
          <p:nvSpPr>
            <p:cNvPr id="287" name="Freeform 125">
              <a:extLst>
                <a:ext uri="{FF2B5EF4-FFF2-40B4-BE49-F238E27FC236}">
                  <a16:creationId xmlns:a16="http://schemas.microsoft.com/office/drawing/2014/main" id="{EDBA2206-6B35-05D0-286A-63432C12DA05}"/>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sp>
        <p:nvSpPr>
          <p:cNvPr id="288" name="TextBox 126">
            <a:extLst>
              <a:ext uri="{FF2B5EF4-FFF2-40B4-BE49-F238E27FC236}">
                <a16:creationId xmlns:a16="http://schemas.microsoft.com/office/drawing/2014/main" id="{1906C7FD-06F2-4BC8-3D7B-E40A9CB25236}"/>
              </a:ext>
            </a:extLst>
          </p:cNvPr>
          <p:cNvSpPr txBox="1"/>
          <p:nvPr/>
        </p:nvSpPr>
        <p:spPr>
          <a:xfrm rot="-5400000">
            <a:off x="1171913" y="3120752"/>
            <a:ext cx="1373314" cy="361950"/>
          </a:xfrm>
          <a:prstGeom prst="rect">
            <a:avLst/>
          </a:prstGeom>
        </p:spPr>
        <p:txBody>
          <a:bodyPr lIns="0" tIns="0" rIns="0" bIns="0" rtlCol="0" anchor="t">
            <a:spAutoFit/>
          </a:bodyPr>
          <a:lstStyle/>
          <a:p>
            <a:pPr algn="ctr">
              <a:lnSpc>
                <a:spcPts val="2879"/>
              </a:lnSpc>
            </a:pPr>
            <a:r>
              <a:rPr lang="en-US" sz="2400" b="1">
                <a:solidFill>
                  <a:srgbClr val="0B0B45"/>
                </a:solidFill>
                <a:latin typeface="Source Sans Pro Bold"/>
                <a:ea typeface="Source Sans Pro Bold"/>
                <a:cs typeface="Source Sans Pro Bold"/>
                <a:sym typeface="Source Sans Pro Bold"/>
              </a:rPr>
              <a:t>THINKING</a:t>
            </a:r>
          </a:p>
        </p:txBody>
      </p:sp>
      <p:grpSp>
        <p:nvGrpSpPr>
          <p:cNvPr id="289" name="Group 127">
            <a:extLst>
              <a:ext uri="{FF2B5EF4-FFF2-40B4-BE49-F238E27FC236}">
                <a16:creationId xmlns:a16="http://schemas.microsoft.com/office/drawing/2014/main" id="{69E0B362-6F97-22AB-90AC-F6E4E6B0C205}"/>
              </a:ext>
            </a:extLst>
          </p:cNvPr>
          <p:cNvGrpSpPr/>
          <p:nvPr/>
        </p:nvGrpSpPr>
        <p:grpSpPr>
          <a:xfrm>
            <a:off x="4944508" y="1862376"/>
            <a:ext cx="711994" cy="873884"/>
            <a:chOff x="0" y="0"/>
            <a:chExt cx="949325" cy="1165178"/>
          </a:xfrm>
        </p:grpSpPr>
        <p:sp>
          <p:nvSpPr>
            <p:cNvPr id="290" name="Freeform 128">
              <a:extLst>
                <a:ext uri="{FF2B5EF4-FFF2-40B4-BE49-F238E27FC236}">
                  <a16:creationId xmlns:a16="http://schemas.microsoft.com/office/drawing/2014/main" id="{F175A6AD-B4F9-B041-107F-17CAA269B52D}"/>
                </a:ext>
              </a:extLst>
            </p:cNvPr>
            <p:cNvSpPr/>
            <p:nvPr/>
          </p:nvSpPr>
          <p:spPr>
            <a:xfrm>
              <a:off x="9525" y="9525"/>
              <a:ext cx="930275" cy="1146179"/>
            </a:xfrm>
            <a:custGeom>
              <a:avLst/>
              <a:gdLst/>
              <a:ahLst/>
              <a:cxnLst/>
              <a:rect l="l" t="t" r="r" b="b"/>
              <a:pathLst>
                <a:path w="930275" h="1146179">
                  <a:moveTo>
                    <a:pt x="0" y="0"/>
                  </a:moveTo>
                  <a:lnTo>
                    <a:pt x="930275" y="0"/>
                  </a:lnTo>
                  <a:lnTo>
                    <a:pt x="930275" y="1146179"/>
                  </a:lnTo>
                  <a:lnTo>
                    <a:pt x="0" y="1146179"/>
                  </a:lnTo>
                  <a:close/>
                </a:path>
              </a:pathLst>
            </a:custGeom>
            <a:solidFill>
              <a:srgbClr val="F2F2F2"/>
            </a:solidFill>
          </p:spPr>
          <p:txBody>
            <a:bodyPr/>
            <a:lstStyle/>
            <a:p>
              <a:endParaRPr lang="en-US"/>
            </a:p>
          </p:txBody>
        </p:sp>
        <p:sp>
          <p:nvSpPr>
            <p:cNvPr id="291" name="Freeform 129">
              <a:extLst>
                <a:ext uri="{FF2B5EF4-FFF2-40B4-BE49-F238E27FC236}">
                  <a16:creationId xmlns:a16="http://schemas.microsoft.com/office/drawing/2014/main" id="{97964BA3-9438-6B7E-E229-90272FDAAC06}"/>
                </a:ext>
              </a:extLst>
            </p:cNvPr>
            <p:cNvSpPr/>
            <p:nvPr/>
          </p:nvSpPr>
          <p:spPr>
            <a:xfrm>
              <a:off x="0" y="0"/>
              <a:ext cx="949325" cy="1165229"/>
            </a:xfrm>
            <a:custGeom>
              <a:avLst/>
              <a:gdLst/>
              <a:ahLst/>
              <a:cxnLst/>
              <a:rect l="l" t="t" r="r" b="b"/>
              <a:pathLst>
                <a:path w="949325" h="1165229">
                  <a:moveTo>
                    <a:pt x="9525" y="0"/>
                  </a:moveTo>
                  <a:lnTo>
                    <a:pt x="939800" y="0"/>
                  </a:lnTo>
                  <a:cubicBezTo>
                    <a:pt x="945007" y="0"/>
                    <a:pt x="949325" y="4318"/>
                    <a:pt x="949325" y="9525"/>
                  </a:cubicBezTo>
                  <a:lnTo>
                    <a:pt x="949325" y="1155704"/>
                  </a:lnTo>
                  <a:cubicBezTo>
                    <a:pt x="949325" y="1160911"/>
                    <a:pt x="945007" y="1165229"/>
                    <a:pt x="939800"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939800" y="1146179"/>
                  </a:lnTo>
                  <a:lnTo>
                    <a:pt x="939800" y="1155704"/>
                  </a:lnTo>
                  <a:lnTo>
                    <a:pt x="930275" y="1155704"/>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92" name="TextBox 130">
              <a:extLst>
                <a:ext uri="{FF2B5EF4-FFF2-40B4-BE49-F238E27FC236}">
                  <a16:creationId xmlns:a16="http://schemas.microsoft.com/office/drawing/2014/main" id="{FF41B965-3F07-C138-6348-75FCC8442951}"/>
                </a:ext>
              </a:extLst>
            </p:cNvPr>
            <p:cNvSpPr txBox="1"/>
            <p:nvPr/>
          </p:nvSpPr>
          <p:spPr>
            <a:xfrm>
              <a:off x="0" y="0"/>
              <a:ext cx="949325" cy="1165178"/>
            </a:xfrm>
            <a:prstGeom prst="rect">
              <a:avLst/>
            </a:prstGeom>
          </p:spPr>
          <p:txBody>
            <a:bodyPr lIns="50800" tIns="50800" rIns="50800" bIns="50800" rtlCol="0" anchor="ctr"/>
            <a:lstStyle/>
            <a:p>
              <a:pPr marL="0" lvl="0" indent="0" algn="ctr">
                <a:lnSpc>
                  <a:spcPts val="2879"/>
                </a:lnSpc>
                <a:spcBef>
                  <a:spcPct val="0"/>
                </a:spcBef>
              </a:pPr>
              <a:r>
                <a:rPr lang="en-US" sz="2400" u="none" strike="noStrike">
                  <a:solidFill>
                    <a:srgbClr val="262626"/>
                  </a:solidFill>
                  <a:latin typeface="Source Sans Pro"/>
                  <a:ea typeface="Source Sans Pro"/>
                  <a:cs typeface="Source Sans Pro"/>
                  <a:sym typeface="Source Sans Pro"/>
                </a:rPr>
                <a:t>PL</a:t>
              </a:r>
            </a:p>
          </p:txBody>
        </p:sp>
      </p:grpSp>
      <p:grpSp>
        <p:nvGrpSpPr>
          <p:cNvPr id="293" name="Group 131">
            <a:extLst>
              <a:ext uri="{FF2B5EF4-FFF2-40B4-BE49-F238E27FC236}">
                <a16:creationId xmlns:a16="http://schemas.microsoft.com/office/drawing/2014/main" id="{1ABD7925-3D7D-76D3-78DB-6E2A08FF4D96}"/>
              </a:ext>
            </a:extLst>
          </p:cNvPr>
          <p:cNvGrpSpPr/>
          <p:nvPr/>
        </p:nvGrpSpPr>
        <p:grpSpPr>
          <a:xfrm>
            <a:off x="2158446" y="1862376"/>
            <a:ext cx="2800350" cy="873884"/>
            <a:chOff x="0" y="0"/>
            <a:chExt cx="3733800" cy="1165178"/>
          </a:xfrm>
        </p:grpSpPr>
        <p:sp>
          <p:nvSpPr>
            <p:cNvPr id="294" name="Freeform 132">
              <a:extLst>
                <a:ext uri="{FF2B5EF4-FFF2-40B4-BE49-F238E27FC236}">
                  <a16:creationId xmlns:a16="http://schemas.microsoft.com/office/drawing/2014/main" id="{AAE8650B-1A58-B444-5D87-C421682DDF46}"/>
                </a:ext>
              </a:extLst>
            </p:cNvPr>
            <p:cNvSpPr/>
            <p:nvPr/>
          </p:nvSpPr>
          <p:spPr>
            <a:xfrm>
              <a:off x="9525" y="9525"/>
              <a:ext cx="3714750" cy="1146179"/>
            </a:xfrm>
            <a:custGeom>
              <a:avLst/>
              <a:gdLst/>
              <a:ahLst/>
              <a:cxnLst/>
              <a:rect l="l" t="t" r="r" b="b"/>
              <a:pathLst>
                <a:path w="3714750" h="1146179">
                  <a:moveTo>
                    <a:pt x="0" y="0"/>
                  </a:moveTo>
                  <a:lnTo>
                    <a:pt x="3714750" y="0"/>
                  </a:lnTo>
                  <a:lnTo>
                    <a:pt x="3714750" y="1146179"/>
                  </a:lnTo>
                  <a:lnTo>
                    <a:pt x="0" y="1146179"/>
                  </a:lnTo>
                  <a:close/>
                </a:path>
              </a:pathLst>
            </a:custGeom>
            <a:solidFill>
              <a:srgbClr val="F2F2F2"/>
            </a:solidFill>
          </p:spPr>
          <p:txBody>
            <a:bodyPr/>
            <a:lstStyle/>
            <a:p>
              <a:endParaRPr lang="en-US"/>
            </a:p>
          </p:txBody>
        </p:sp>
        <p:sp>
          <p:nvSpPr>
            <p:cNvPr id="295" name="Freeform 133">
              <a:extLst>
                <a:ext uri="{FF2B5EF4-FFF2-40B4-BE49-F238E27FC236}">
                  <a16:creationId xmlns:a16="http://schemas.microsoft.com/office/drawing/2014/main" id="{CC91A223-737F-508B-6789-567EA9924027}"/>
                </a:ext>
              </a:extLst>
            </p:cNvPr>
            <p:cNvSpPr/>
            <p:nvPr/>
          </p:nvSpPr>
          <p:spPr>
            <a:xfrm>
              <a:off x="0" y="0"/>
              <a:ext cx="3733800" cy="1165229"/>
            </a:xfrm>
            <a:custGeom>
              <a:avLst/>
              <a:gdLst/>
              <a:ahLst/>
              <a:cxnLst/>
              <a:rect l="l" t="t" r="r" b="b"/>
              <a:pathLst>
                <a:path w="3733800" h="1165229">
                  <a:moveTo>
                    <a:pt x="9525" y="0"/>
                  </a:moveTo>
                  <a:lnTo>
                    <a:pt x="3724275" y="0"/>
                  </a:lnTo>
                  <a:cubicBezTo>
                    <a:pt x="3729482" y="0"/>
                    <a:pt x="3733800" y="4318"/>
                    <a:pt x="3733800" y="9525"/>
                  </a:cubicBezTo>
                  <a:lnTo>
                    <a:pt x="3733800" y="1155704"/>
                  </a:lnTo>
                  <a:cubicBezTo>
                    <a:pt x="3733800" y="1160911"/>
                    <a:pt x="3729482" y="1165229"/>
                    <a:pt x="3724275"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3724275" y="1146179"/>
                  </a:lnTo>
                  <a:lnTo>
                    <a:pt x="3724275" y="1155704"/>
                  </a:lnTo>
                  <a:lnTo>
                    <a:pt x="3714750" y="1155704"/>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296" name="TextBox 134">
              <a:extLst>
                <a:ext uri="{FF2B5EF4-FFF2-40B4-BE49-F238E27FC236}">
                  <a16:creationId xmlns:a16="http://schemas.microsoft.com/office/drawing/2014/main" id="{8551FE38-5D5D-ACFA-B8E4-CA091FB870DC}"/>
                </a:ext>
              </a:extLst>
            </p:cNvPr>
            <p:cNvSpPr txBox="1"/>
            <p:nvPr/>
          </p:nvSpPr>
          <p:spPr>
            <a:xfrm>
              <a:off x="0" y="-9525"/>
              <a:ext cx="3733800" cy="1174703"/>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PLANT</a:t>
              </a:r>
            </a:p>
          </p:txBody>
        </p:sp>
      </p:grpSp>
      <p:grpSp>
        <p:nvGrpSpPr>
          <p:cNvPr id="297" name="Group 135">
            <a:extLst>
              <a:ext uri="{FF2B5EF4-FFF2-40B4-BE49-F238E27FC236}">
                <a16:creationId xmlns:a16="http://schemas.microsoft.com/office/drawing/2014/main" id="{5A3069DC-FDB0-3C18-6FC7-FB1960216531}"/>
              </a:ext>
            </a:extLst>
          </p:cNvPr>
          <p:cNvGrpSpPr/>
          <p:nvPr/>
        </p:nvGrpSpPr>
        <p:grpSpPr>
          <a:xfrm>
            <a:off x="4944508" y="2721978"/>
            <a:ext cx="711994" cy="873885"/>
            <a:chOff x="0" y="0"/>
            <a:chExt cx="949325" cy="1165180"/>
          </a:xfrm>
        </p:grpSpPr>
        <p:sp>
          <p:nvSpPr>
            <p:cNvPr id="298" name="Freeform 136">
              <a:extLst>
                <a:ext uri="{FF2B5EF4-FFF2-40B4-BE49-F238E27FC236}">
                  <a16:creationId xmlns:a16="http://schemas.microsoft.com/office/drawing/2014/main" id="{B5D683F0-D9C5-11D9-5987-36D778074B81}"/>
                </a:ext>
              </a:extLst>
            </p:cNvPr>
            <p:cNvSpPr/>
            <p:nvPr/>
          </p:nvSpPr>
          <p:spPr>
            <a:xfrm>
              <a:off x="0" y="0"/>
              <a:ext cx="949325" cy="1165231"/>
            </a:xfrm>
            <a:custGeom>
              <a:avLst/>
              <a:gdLst/>
              <a:ahLst/>
              <a:cxnLst/>
              <a:rect l="l" t="t" r="r" b="b"/>
              <a:pathLst>
                <a:path w="949325" h="1165231">
                  <a:moveTo>
                    <a:pt x="9525" y="0"/>
                  </a:moveTo>
                  <a:lnTo>
                    <a:pt x="939800" y="0"/>
                  </a:lnTo>
                  <a:cubicBezTo>
                    <a:pt x="945007" y="0"/>
                    <a:pt x="949325" y="4318"/>
                    <a:pt x="949325" y="9525"/>
                  </a:cubicBezTo>
                  <a:lnTo>
                    <a:pt x="949325" y="1155706"/>
                  </a:lnTo>
                  <a:cubicBezTo>
                    <a:pt x="949325" y="1160913"/>
                    <a:pt x="945007" y="1165231"/>
                    <a:pt x="939800"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939800" y="1146181"/>
                  </a:lnTo>
                  <a:lnTo>
                    <a:pt x="939800" y="1155706"/>
                  </a:lnTo>
                  <a:lnTo>
                    <a:pt x="930275" y="1155706"/>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299" name="TextBox 137">
              <a:extLst>
                <a:ext uri="{FF2B5EF4-FFF2-40B4-BE49-F238E27FC236}">
                  <a16:creationId xmlns:a16="http://schemas.microsoft.com/office/drawing/2014/main" id="{2F7D5328-0E52-DB80-3183-28804263E876}"/>
                </a:ext>
              </a:extLst>
            </p:cNvPr>
            <p:cNvSpPr txBox="1"/>
            <p:nvPr/>
          </p:nvSpPr>
          <p:spPr>
            <a:xfrm>
              <a:off x="0" y="0"/>
              <a:ext cx="949325" cy="1165180"/>
            </a:xfrm>
            <a:prstGeom prst="rect">
              <a:avLst/>
            </a:prstGeom>
          </p:spPr>
          <p:txBody>
            <a:bodyPr lIns="50800" tIns="50800" rIns="50800" bIns="50800" rtlCol="0" anchor="ctr"/>
            <a:lstStyle/>
            <a:p>
              <a:pPr marL="0" lvl="0" indent="0" algn="ctr">
                <a:lnSpc>
                  <a:spcPts val="2879"/>
                </a:lnSpc>
                <a:spcBef>
                  <a:spcPct val="0"/>
                </a:spcBef>
              </a:pPr>
              <a:r>
                <a:rPr lang="en-US" sz="2400" u="none" strike="noStrike">
                  <a:solidFill>
                    <a:srgbClr val="262626"/>
                  </a:solidFill>
                  <a:latin typeface="Source Sans Pro"/>
                  <a:ea typeface="Source Sans Pro"/>
                  <a:cs typeface="Source Sans Pro"/>
                  <a:sym typeface="Source Sans Pro"/>
                </a:rPr>
                <a:t>ME</a:t>
              </a:r>
            </a:p>
          </p:txBody>
        </p:sp>
      </p:grpSp>
      <p:grpSp>
        <p:nvGrpSpPr>
          <p:cNvPr id="300" name="Group 138">
            <a:extLst>
              <a:ext uri="{FF2B5EF4-FFF2-40B4-BE49-F238E27FC236}">
                <a16:creationId xmlns:a16="http://schemas.microsoft.com/office/drawing/2014/main" id="{E0A479AD-8049-8FC1-3BD0-15A4381643A7}"/>
              </a:ext>
            </a:extLst>
          </p:cNvPr>
          <p:cNvGrpSpPr/>
          <p:nvPr/>
        </p:nvGrpSpPr>
        <p:grpSpPr>
          <a:xfrm>
            <a:off x="2158446" y="2721978"/>
            <a:ext cx="2800350" cy="873885"/>
            <a:chOff x="0" y="0"/>
            <a:chExt cx="3733800" cy="1165180"/>
          </a:xfrm>
        </p:grpSpPr>
        <p:sp>
          <p:nvSpPr>
            <p:cNvPr id="301" name="Freeform 139">
              <a:extLst>
                <a:ext uri="{FF2B5EF4-FFF2-40B4-BE49-F238E27FC236}">
                  <a16:creationId xmlns:a16="http://schemas.microsoft.com/office/drawing/2014/main" id="{D11D7650-F2B4-6775-DA64-0B5E5BB20339}"/>
                </a:ext>
              </a:extLst>
            </p:cNvPr>
            <p:cNvSpPr/>
            <p:nvPr/>
          </p:nvSpPr>
          <p:spPr>
            <a:xfrm>
              <a:off x="0" y="0"/>
              <a:ext cx="3733800" cy="1165231"/>
            </a:xfrm>
            <a:custGeom>
              <a:avLst/>
              <a:gdLst/>
              <a:ahLst/>
              <a:cxnLst/>
              <a:rect l="l" t="t" r="r" b="b"/>
              <a:pathLst>
                <a:path w="3733800" h="1165231">
                  <a:moveTo>
                    <a:pt x="9525" y="0"/>
                  </a:moveTo>
                  <a:lnTo>
                    <a:pt x="3724275" y="0"/>
                  </a:lnTo>
                  <a:cubicBezTo>
                    <a:pt x="3729482" y="0"/>
                    <a:pt x="3733800" y="4318"/>
                    <a:pt x="3733800" y="9525"/>
                  </a:cubicBezTo>
                  <a:lnTo>
                    <a:pt x="3733800" y="1155706"/>
                  </a:lnTo>
                  <a:cubicBezTo>
                    <a:pt x="3733800" y="1160913"/>
                    <a:pt x="3729482" y="1165231"/>
                    <a:pt x="3724275" y="1165231"/>
                  </a:cubicBezTo>
                  <a:lnTo>
                    <a:pt x="9525" y="1165231"/>
                  </a:lnTo>
                  <a:cubicBezTo>
                    <a:pt x="4318" y="1165231"/>
                    <a:pt x="0" y="1160913"/>
                    <a:pt x="0" y="1155706"/>
                  </a:cubicBezTo>
                  <a:lnTo>
                    <a:pt x="0" y="9525"/>
                  </a:lnTo>
                  <a:cubicBezTo>
                    <a:pt x="0" y="4318"/>
                    <a:pt x="4318" y="0"/>
                    <a:pt x="9525" y="0"/>
                  </a:cubicBezTo>
                  <a:moveTo>
                    <a:pt x="9525" y="19050"/>
                  </a:moveTo>
                  <a:lnTo>
                    <a:pt x="9525" y="9525"/>
                  </a:lnTo>
                  <a:lnTo>
                    <a:pt x="19050" y="9525"/>
                  </a:lnTo>
                  <a:lnTo>
                    <a:pt x="19050" y="1155706"/>
                  </a:lnTo>
                  <a:lnTo>
                    <a:pt x="9525" y="1155706"/>
                  </a:lnTo>
                  <a:lnTo>
                    <a:pt x="9525" y="1146181"/>
                  </a:lnTo>
                  <a:lnTo>
                    <a:pt x="3724275" y="1146181"/>
                  </a:lnTo>
                  <a:lnTo>
                    <a:pt x="3724275" y="1155706"/>
                  </a:lnTo>
                  <a:lnTo>
                    <a:pt x="3714750" y="1155706"/>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302" name="TextBox 140">
              <a:extLst>
                <a:ext uri="{FF2B5EF4-FFF2-40B4-BE49-F238E27FC236}">
                  <a16:creationId xmlns:a16="http://schemas.microsoft.com/office/drawing/2014/main" id="{6465474C-00BC-0C1B-A375-6B89CC203DB5}"/>
                </a:ext>
              </a:extLst>
            </p:cNvPr>
            <p:cNvSpPr txBox="1"/>
            <p:nvPr/>
          </p:nvSpPr>
          <p:spPr>
            <a:xfrm>
              <a:off x="0" y="-9525"/>
              <a:ext cx="3733800" cy="1174705"/>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MONITOR EVALUATOR</a:t>
              </a:r>
            </a:p>
          </p:txBody>
        </p:sp>
      </p:grpSp>
      <p:grpSp>
        <p:nvGrpSpPr>
          <p:cNvPr id="303" name="Group 141">
            <a:extLst>
              <a:ext uri="{FF2B5EF4-FFF2-40B4-BE49-F238E27FC236}">
                <a16:creationId xmlns:a16="http://schemas.microsoft.com/office/drawing/2014/main" id="{07825C11-3E7D-6911-8FAE-6A3A4718C981}"/>
              </a:ext>
            </a:extLst>
          </p:cNvPr>
          <p:cNvGrpSpPr/>
          <p:nvPr/>
        </p:nvGrpSpPr>
        <p:grpSpPr>
          <a:xfrm>
            <a:off x="5639843" y="2721978"/>
            <a:ext cx="912019" cy="873881"/>
            <a:chOff x="0" y="0"/>
            <a:chExt cx="1216025" cy="1165174"/>
          </a:xfrm>
        </p:grpSpPr>
        <p:sp>
          <p:nvSpPr>
            <p:cNvPr id="304" name="Freeform 142">
              <a:extLst>
                <a:ext uri="{FF2B5EF4-FFF2-40B4-BE49-F238E27FC236}">
                  <a16:creationId xmlns:a16="http://schemas.microsoft.com/office/drawing/2014/main" id="{A9957CF6-155D-79F0-9E76-EAC223425EE9}"/>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305" name="Group 143">
            <a:extLst>
              <a:ext uri="{FF2B5EF4-FFF2-40B4-BE49-F238E27FC236}">
                <a16:creationId xmlns:a16="http://schemas.microsoft.com/office/drawing/2014/main" id="{D56978E8-A766-90BA-97E1-D7431F2A7CA8}"/>
              </a:ext>
            </a:extLst>
          </p:cNvPr>
          <p:cNvGrpSpPr/>
          <p:nvPr/>
        </p:nvGrpSpPr>
        <p:grpSpPr>
          <a:xfrm>
            <a:off x="4944508" y="3581571"/>
            <a:ext cx="711994" cy="873884"/>
            <a:chOff x="0" y="0"/>
            <a:chExt cx="949325" cy="1165178"/>
          </a:xfrm>
        </p:grpSpPr>
        <p:sp>
          <p:nvSpPr>
            <p:cNvPr id="306" name="Freeform 144">
              <a:extLst>
                <a:ext uri="{FF2B5EF4-FFF2-40B4-BE49-F238E27FC236}">
                  <a16:creationId xmlns:a16="http://schemas.microsoft.com/office/drawing/2014/main" id="{EECAE5E4-A448-461B-1064-FDBD4F00EB9E}"/>
                </a:ext>
              </a:extLst>
            </p:cNvPr>
            <p:cNvSpPr/>
            <p:nvPr/>
          </p:nvSpPr>
          <p:spPr>
            <a:xfrm>
              <a:off x="9525" y="9525"/>
              <a:ext cx="930275" cy="1146179"/>
            </a:xfrm>
            <a:custGeom>
              <a:avLst/>
              <a:gdLst/>
              <a:ahLst/>
              <a:cxnLst/>
              <a:rect l="l" t="t" r="r" b="b"/>
              <a:pathLst>
                <a:path w="930275" h="1146179">
                  <a:moveTo>
                    <a:pt x="0" y="0"/>
                  </a:moveTo>
                  <a:lnTo>
                    <a:pt x="930275" y="0"/>
                  </a:lnTo>
                  <a:lnTo>
                    <a:pt x="930275" y="1146179"/>
                  </a:lnTo>
                  <a:lnTo>
                    <a:pt x="0" y="1146179"/>
                  </a:lnTo>
                  <a:close/>
                </a:path>
              </a:pathLst>
            </a:custGeom>
            <a:solidFill>
              <a:srgbClr val="F2F2F2"/>
            </a:solidFill>
          </p:spPr>
          <p:txBody>
            <a:bodyPr/>
            <a:lstStyle/>
            <a:p>
              <a:endParaRPr lang="en-US"/>
            </a:p>
          </p:txBody>
        </p:sp>
        <p:sp>
          <p:nvSpPr>
            <p:cNvPr id="307" name="Freeform 145">
              <a:extLst>
                <a:ext uri="{FF2B5EF4-FFF2-40B4-BE49-F238E27FC236}">
                  <a16:creationId xmlns:a16="http://schemas.microsoft.com/office/drawing/2014/main" id="{F9C6A6FE-289B-DCE4-F780-59972AAA02DA}"/>
                </a:ext>
              </a:extLst>
            </p:cNvPr>
            <p:cNvSpPr/>
            <p:nvPr/>
          </p:nvSpPr>
          <p:spPr>
            <a:xfrm>
              <a:off x="0" y="0"/>
              <a:ext cx="949325" cy="1165229"/>
            </a:xfrm>
            <a:custGeom>
              <a:avLst/>
              <a:gdLst/>
              <a:ahLst/>
              <a:cxnLst/>
              <a:rect l="l" t="t" r="r" b="b"/>
              <a:pathLst>
                <a:path w="949325" h="1165229">
                  <a:moveTo>
                    <a:pt x="9525" y="0"/>
                  </a:moveTo>
                  <a:lnTo>
                    <a:pt x="939800" y="0"/>
                  </a:lnTo>
                  <a:cubicBezTo>
                    <a:pt x="945007" y="0"/>
                    <a:pt x="949325" y="4318"/>
                    <a:pt x="949325" y="9525"/>
                  </a:cubicBezTo>
                  <a:lnTo>
                    <a:pt x="949325" y="1155704"/>
                  </a:lnTo>
                  <a:cubicBezTo>
                    <a:pt x="949325" y="1160911"/>
                    <a:pt x="945007" y="1165229"/>
                    <a:pt x="939800"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939800" y="1146179"/>
                  </a:lnTo>
                  <a:lnTo>
                    <a:pt x="939800" y="1155704"/>
                  </a:lnTo>
                  <a:lnTo>
                    <a:pt x="930275" y="1155704"/>
                  </a:lnTo>
                  <a:lnTo>
                    <a:pt x="930275" y="9525"/>
                  </a:lnTo>
                  <a:lnTo>
                    <a:pt x="939800" y="9525"/>
                  </a:lnTo>
                  <a:lnTo>
                    <a:pt x="939800" y="19050"/>
                  </a:lnTo>
                  <a:lnTo>
                    <a:pt x="9525" y="19050"/>
                  </a:lnTo>
                  <a:close/>
                </a:path>
              </a:pathLst>
            </a:custGeom>
            <a:solidFill>
              <a:srgbClr val="262626"/>
            </a:solidFill>
          </p:spPr>
          <p:txBody>
            <a:bodyPr/>
            <a:lstStyle/>
            <a:p>
              <a:endParaRPr lang="en-US"/>
            </a:p>
          </p:txBody>
        </p:sp>
        <p:sp>
          <p:nvSpPr>
            <p:cNvPr id="308" name="TextBox 146">
              <a:extLst>
                <a:ext uri="{FF2B5EF4-FFF2-40B4-BE49-F238E27FC236}">
                  <a16:creationId xmlns:a16="http://schemas.microsoft.com/office/drawing/2014/main" id="{E9786BA5-E20A-0411-9FAD-8A55979FA777}"/>
                </a:ext>
              </a:extLst>
            </p:cNvPr>
            <p:cNvSpPr txBox="1"/>
            <p:nvPr/>
          </p:nvSpPr>
          <p:spPr>
            <a:xfrm>
              <a:off x="0" y="0"/>
              <a:ext cx="949325" cy="1165178"/>
            </a:xfrm>
            <a:prstGeom prst="rect">
              <a:avLst/>
            </a:prstGeom>
          </p:spPr>
          <p:txBody>
            <a:bodyPr lIns="50800" tIns="50800" rIns="50800" bIns="50800" rtlCol="0" anchor="ctr"/>
            <a:lstStyle/>
            <a:p>
              <a:pPr algn="ctr">
                <a:lnSpc>
                  <a:spcPts val="2879"/>
                </a:lnSpc>
              </a:pPr>
              <a:r>
                <a:rPr lang="en-US" sz="2400">
                  <a:solidFill>
                    <a:srgbClr val="262626"/>
                  </a:solidFill>
                  <a:latin typeface="Source Sans Pro"/>
                  <a:ea typeface="Source Sans Pro"/>
                  <a:cs typeface="Source Sans Pro"/>
                  <a:sym typeface="Source Sans Pro"/>
                </a:rPr>
                <a:t>SP</a:t>
              </a:r>
            </a:p>
          </p:txBody>
        </p:sp>
      </p:grpSp>
      <p:grpSp>
        <p:nvGrpSpPr>
          <p:cNvPr id="309" name="Group 147">
            <a:extLst>
              <a:ext uri="{FF2B5EF4-FFF2-40B4-BE49-F238E27FC236}">
                <a16:creationId xmlns:a16="http://schemas.microsoft.com/office/drawing/2014/main" id="{49846C14-2010-1D85-A2D1-7B76F6DB3938}"/>
              </a:ext>
            </a:extLst>
          </p:cNvPr>
          <p:cNvGrpSpPr/>
          <p:nvPr/>
        </p:nvGrpSpPr>
        <p:grpSpPr>
          <a:xfrm>
            <a:off x="2158446" y="3581571"/>
            <a:ext cx="2800350" cy="873884"/>
            <a:chOff x="0" y="0"/>
            <a:chExt cx="3733800" cy="1165178"/>
          </a:xfrm>
        </p:grpSpPr>
        <p:sp>
          <p:nvSpPr>
            <p:cNvPr id="310" name="Freeform 148">
              <a:extLst>
                <a:ext uri="{FF2B5EF4-FFF2-40B4-BE49-F238E27FC236}">
                  <a16:creationId xmlns:a16="http://schemas.microsoft.com/office/drawing/2014/main" id="{94986989-08B7-4F4F-97A4-CDD520AB4DF6}"/>
                </a:ext>
              </a:extLst>
            </p:cNvPr>
            <p:cNvSpPr/>
            <p:nvPr/>
          </p:nvSpPr>
          <p:spPr>
            <a:xfrm>
              <a:off x="9525" y="9525"/>
              <a:ext cx="3714750" cy="1146179"/>
            </a:xfrm>
            <a:custGeom>
              <a:avLst/>
              <a:gdLst/>
              <a:ahLst/>
              <a:cxnLst/>
              <a:rect l="l" t="t" r="r" b="b"/>
              <a:pathLst>
                <a:path w="3714750" h="1146179">
                  <a:moveTo>
                    <a:pt x="0" y="0"/>
                  </a:moveTo>
                  <a:lnTo>
                    <a:pt x="3714750" y="0"/>
                  </a:lnTo>
                  <a:lnTo>
                    <a:pt x="3714750" y="1146179"/>
                  </a:lnTo>
                  <a:lnTo>
                    <a:pt x="0" y="1146179"/>
                  </a:lnTo>
                  <a:close/>
                </a:path>
              </a:pathLst>
            </a:custGeom>
            <a:solidFill>
              <a:srgbClr val="F2F2F2"/>
            </a:solidFill>
          </p:spPr>
          <p:txBody>
            <a:bodyPr/>
            <a:lstStyle/>
            <a:p>
              <a:endParaRPr lang="en-US"/>
            </a:p>
          </p:txBody>
        </p:sp>
        <p:sp>
          <p:nvSpPr>
            <p:cNvPr id="311" name="Freeform 149">
              <a:extLst>
                <a:ext uri="{FF2B5EF4-FFF2-40B4-BE49-F238E27FC236}">
                  <a16:creationId xmlns:a16="http://schemas.microsoft.com/office/drawing/2014/main" id="{D6C399F2-A092-FE93-510A-770C778FA3DA}"/>
                </a:ext>
              </a:extLst>
            </p:cNvPr>
            <p:cNvSpPr/>
            <p:nvPr/>
          </p:nvSpPr>
          <p:spPr>
            <a:xfrm>
              <a:off x="0" y="0"/>
              <a:ext cx="3733800" cy="1165229"/>
            </a:xfrm>
            <a:custGeom>
              <a:avLst/>
              <a:gdLst/>
              <a:ahLst/>
              <a:cxnLst/>
              <a:rect l="l" t="t" r="r" b="b"/>
              <a:pathLst>
                <a:path w="3733800" h="1165229">
                  <a:moveTo>
                    <a:pt x="9525" y="0"/>
                  </a:moveTo>
                  <a:lnTo>
                    <a:pt x="3724275" y="0"/>
                  </a:lnTo>
                  <a:cubicBezTo>
                    <a:pt x="3729482" y="0"/>
                    <a:pt x="3733800" y="4318"/>
                    <a:pt x="3733800" y="9525"/>
                  </a:cubicBezTo>
                  <a:lnTo>
                    <a:pt x="3733800" y="1155704"/>
                  </a:lnTo>
                  <a:cubicBezTo>
                    <a:pt x="3733800" y="1160911"/>
                    <a:pt x="3729482" y="1165229"/>
                    <a:pt x="3724275" y="1165229"/>
                  </a:cubicBezTo>
                  <a:lnTo>
                    <a:pt x="9525" y="1165229"/>
                  </a:lnTo>
                  <a:cubicBezTo>
                    <a:pt x="4318" y="1165229"/>
                    <a:pt x="0" y="1160911"/>
                    <a:pt x="0" y="1155704"/>
                  </a:cubicBezTo>
                  <a:lnTo>
                    <a:pt x="0" y="9525"/>
                  </a:lnTo>
                  <a:cubicBezTo>
                    <a:pt x="0" y="4318"/>
                    <a:pt x="4318" y="0"/>
                    <a:pt x="9525" y="0"/>
                  </a:cubicBezTo>
                  <a:moveTo>
                    <a:pt x="9525" y="19050"/>
                  </a:moveTo>
                  <a:lnTo>
                    <a:pt x="9525" y="9525"/>
                  </a:lnTo>
                  <a:lnTo>
                    <a:pt x="19050" y="9525"/>
                  </a:lnTo>
                  <a:lnTo>
                    <a:pt x="19050" y="1155704"/>
                  </a:lnTo>
                  <a:lnTo>
                    <a:pt x="9525" y="1155704"/>
                  </a:lnTo>
                  <a:lnTo>
                    <a:pt x="9525" y="1146179"/>
                  </a:lnTo>
                  <a:lnTo>
                    <a:pt x="3724275" y="1146179"/>
                  </a:lnTo>
                  <a:lnTo>
                    <a:pt x="3724275" y="1155704"/>
                  </a:lnTo>
                  <a:lnTo>
                    <a:pt x="3714750" y="1155704"/>
                  </a:lnTo>
                  <a:lnTo>
                    <a:pt x="3714750" y="9525"/>
                  </a:lnTo>
                  <a:lnTo>
                    <a:pt x="3724275" y="9525"/>
                  </a:lnTo>
                  <a:lnTo>
                    <a:pt x="3724275" y="19050"/>
                  </a:lnTo>
                  <a:lnTo>
                    <a:pt x="9525" y="19050"/>
                  </a:lnTo>
                  <a:close/>
                </a:path>
              </a:pathLst>
            </a:custGeom>
            <a:solidFill>
              <a:srgbClr val="262626"/>
            </a:solidFill>
          </p:spPr>
          <p:txBody>
            <a:bodyPr/>
            <a:lstStyle/>
            <a:p>
              <a:endParaRPr lang="en-US"/>
            </a:p>
          </p:txBody>
        </p:sp>
        <p:sp>
          <p:nvSpPr>
            <p:cNvPr id="312" name="TextBox 150">
              <a:extLst>
                <a:ext uri="{FF2B5EF4-FFF2-40B4-BE49-F238E27FC236}">
                  <a16:creationId xmlns:a16="http://schemas.microsoft.com/office/drawing/2014/main" id="{01C52D07-667F-63B5-CD82-9740DF0BFF72}"/>
                </a:ext>
              </a:extLst>
            </p:cNvPr>
            <p:cNvSpPr txBox="1"/>
            <p:nvPr/>
          </p:nvSpPr>
          <p:spPr>
            <a:xfrm>
              <a:off x="0" y="-9525"/>
              <a:ext cx="3733800" cy="1174703"/>
            </a:xfrm>
            <a:prstGeom prst="rect">
              <a:avLst/>
            </a:prstGeom>
          </p:spPr>
          <p:txBody>
            <a:bodyPr lIns="101600" tIns="101600" rIns="101600" bIns="101600" rtlCol="0" anchor="ctr"/>
            <a:lstStyle/>
            <a:p>
              <a:pPr algn="l">
                <a:lnSpc>
                  <a:spcPts val="2520"/>
                </a:lnSpc>
              </a:pPr>
              <a:r>
                <a:rPr lang="en-US" sz="2100" b="1">
                  <a:solidFill>
                    <a:srgbClr val="262626"/>
                  </a:solidFill>
                  <a:latin typeface="Source Sans Pro Bold"/>
                  <a:ea typeface="Source Sans Pro Bold"/>
                  <a:cs typeface="Source Sans Pro Bold"/>
                  <a:sym typeface="Source Sans Pro Bold"/>
                </a:rPr>
                <a:t>SPECIALIST</a:t>
              </a:r>
            </a:p>
          </p:txBody>
        </p:sp>
      </p:grpSp>
      <p:grpSp>
        <p:nvGrpSpPr>
          <p:cNvPr id="313" name="Group 151">
            <a:extLst>
              <a:ext uri="{FF2B5EF4-FFF2-40B4-BE49-F238E27FC236}">
                <a16:creationId xmlns:a16="http://schemas.microsoft.com/office/drawing/2014/main" id="{0FF6D817-941C-8F1C-6949-61BF38D726D4}"/>
              </a:ext>
            </a:extLst>
          </p:cNvPr>
          <p:cNvGrpSpPr/>
          <p:nvPr/>
        </p:nvGrpSpPr>
        <p:grpSpPr>
          <a:xfrm>
            <a:off x="5639843" y="3581571"/>
            <a:ext cx="912019" cy="873881"/>
            <a:chOff x="0" y="0"/>
            <a:chExt cx="1216025" cy="1165174"/>
          </a:xfrm>
        </p:grpSpPr>
        <p:sp>
          <p:nvSpPr>
            <p:cNvPr id="314" name="Freeform 152">
              <a:extLst>
                <a:ext uri="{FF2B5EF4-FFF2-40B4-BE49-F238E27FC236}">
                  <a16:creationId xmlns:a16="http://schemas.microsoft.com/office/drawing/2014/main" id="{8869780D-C934-5F75-E750-0B1F4DDB11AC}"/>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grpSp>
        <p:nvGrpSpPr>
          <p:cNvPr id="315" name="Group 153">
            <a:extLst>
              <a:ext uri="{FF2B5EF4-FFF2-40B4-BE49-F238E27FC236}">
                <a16:creationId xmlns:a16="http://schemas.microsoft.com/office/drawing/2014/main" id="{FE0176BA-7DD7-DFAC-5E4C-14D34C8A3ED7}"/>
              </a:ext>
            </a:extLst>
          </p:cNvPr>
          <p:cNvGrpSpPr/>
          <p:nvPr/>
        </p:nvGrpSpPr>
        <p:grpSpPr>
          <a:xfrm>
            <a:off x="5639843" y="1862376"/>
            <a:ext cx="912019" cy="873881"/>
            <a:chOff x="0" y="0"/>
            <a:chExt cx="1216025" cy="1165174"/>
          </a:xfrm>
        </p:grpSpPr>
        <p:sp>
          <p:nvSpPr>
            <p:cNvPr id="316" name="Freeform 154">
              <a:extLst>
                <a:ext uri="{FF2B5EF4-FFF2-40B4-BE49-F238E27FC236}">
                  <a16:creationId xmlns:a16="http://schemas.microsoft.com/office/drawing/2014/main" id="{C2262563-82B2-8E8A-0796-3A3888090CEC}"/>
                </a:ext>
              </a:extLst>
            </p:cNvPr>
            <p:cNvSpPr/>
            <p:nvPr/>
          </p:nvSpPr>
          <p:spPr>
            <a:xfrm>
              <a:off x="0" y="0"/>
              <a:ext cx="1216025" cy="1165225"/>
            </a:xfrm>
            <a:custGeom>
              <a:avLst/>
              <a:gdLst/>
              <a:ahLst/>
              <a:cxnLst/>
              <a:rect l="l" t="t" r="r" b="b"/>
              <a:pathLst>
                <a:path w="1216025" h="1165225">
                  <a:moveTo>
                    <a:pt x="9525" y="0"/>
                  </a:moveTo>
                  <a:lnTo>
                    <a:pt x="1206500" y="0"/>
                  </a:lnTo>
                  <a:cubicBezTo>
                    <a:pt x="1211707" y="0"/>
                    <a:pt x="1216025" y="4318"/>
                    <a:pt x="1216025" y="9525"/>
                  </a:cubicBezTo>
                  <a:lnTo>
                    <a:pt x="1216025" y="1155700"/>
                  </a:lnTo>
                  <a:cubicBezTo>
                    <a:pt x="1216025" y="1160907"/>
                    <a:pt x="1211707" y="1165225"/>
                    <a:pt x="1206500" y="1165225"/>
                  </a:cubicBezTo>
                  <a:lnTo>
                    <a:pt x="9525" y="1165225"/>
                  </a:lnTo>
                  <a:cubicBezTo>
                    <a:pt x="4318" y="1165225"/>
                    <a:pt x="0" y="1160907"/>
                    <a:pt x="0" y="1155700"/>
                  </a:cubicBezTo>
                  <a:lnTo>
                    <a:pt x="0" y="9525"/>
                  </a:lnTo>
                  <a:cubicBezTo>
                    <a:pt x="0" y="4318"/>
                    <a:pt x="4318" y="0"/>
                    <a:pt x="9525" y="0"/>
                  </a:cubicBezTo>
                  <a:moveTo>
                    <a:pt x="9525" y="19050"/>
                  </a:moveTo>
                  <a:lnTo>
                    <a:pt x="9525" y="9525"/>
                  </a:lnTo>
                  <a:lnTo>
                    <a:pt x="19050" y="9525"/>
                  </a:lnTo>
                  <a:lnTo>
                    <a:pt x="19050" y="1155700"/>
                  </a:lnTo>
                  <a:lnTo>
                    <a:pt x="9525" y="1155700"/>
                  </a:lnTo>
                  <a:lnTo>
                    <a:pt x="9525" y="1146175"/>
                  </a:lnTo>
                  <a:lnTo>
                    <a:pt x="1206500" y="1146175"/>
                  </a:lnTo>
                  <a:lnTo>
                    <a:pt x="1206500" y="1155700"/>
                  </a:lnTo>
                  <a:lnTo>
                    <a:pt x="1196975" y="1155700"/>
                  </a:lnTo>
                  <a:lnTo>
                    <a:pt x="1196975" y="9525"/>
                  </a:lnTo>
                  <a:lnTo>
                    <a:pt x="1206500" y="9525"/>
                  </a:lnTo>
                  <a:lnTo>
                    <a:pt x="1206500" y="19050"/>
                  </a:lnTo>
                  <a:lnTo>
                    <a:pt x="9525" y="19050"/>
                  </a:lnTo>
                  <a:close/>
                </a:path>
              </a:pathLst>
            </a:custGeom>
            <a:solidFill>
              <a:srgbClr val="262626"/>
            </a:solidFill>
          </p:spPr>
          <p:txBody>
            <a:bodyPr/>
            <a:lstStyle/>
            <a:p>
              <a:endParaRPr lang="en-US"/>
            </a:p>
          </p:txBody>
        </p:sp>
      </p:grpSp>
      <p:sp>
        <p:nvSpPr>
          <p:cNvPr id="317" name="Freeform 155">
            <a:extLst>
              <a:ext uri="{FF2B5EF4-FFF2-40B4-BE49-F238E27FC236}">
                <a16:creationId xmlns:a16="http://schemas.microsoft.com/office/drawing/2014/main" id="{CDF7A762-DD59-02C8-8122-757A2FE0ACD3}"/>
              </a:ext>
            </a:extLst>
          </p:cNvPr>
          <p:cNvSpPr/>
          <p:nvPr/>
        </p:nvSpPr>
        <p:spPr>
          <a:xfrm>
            <a:off x="5706542" y="1924808"/>
            <a:ext cx="759071" cy="759071"/>
          </a:xfrm>
          <a:custGeom>
            <a:avLst/>
            <a:gdLst/>
            <a:ahLst/>
            <a:cxnLst/>
            <a:rect l="l" t="t" r="r" b="b"/>
            <a:pathLst>
              <a:path w="759071" h="759071">
                <a:moveTo>
                  <a:pt x="0" y="0"/>
                </a:moveTo>
                <a:lnTo>
                  <a:pt x="759071" y="0"/>
                </a:lnTo>
                <a:lnTo>
                  <a:pt x="759071" y="759070"/>
                </a:lnTo>
                <a:lnTo>
                  <a:pt x="0" y="759070"/>
                </a:lnTo>
                <a:lnTo>
                  <a:pt x="0" y="0"/>
                </a:lnTo>
                <a:close/>
              </a:path>
            </a:pathLst>
          </a:custGeom>
          <a:blipFill>
            <a:blip r:embed="rId7"/>
            <a:stretch>
              <a:fillRect/>
            </a:stretch>
          </a:blipFill>
        </p:spPr>
        <p:txBody>
          <a:bodyPr/>
          <a:lstStyle/>
          <a:p>
            <a:endParaRPr lang="en-US"/>
          </a:p>
        </p:txBody>
      </p:sp>
      <p:sp>
        <p:nvSpPr>
          <p:cNvPr id="318" name="Freeform 156">
            <a:extLst>
              <a:ext uri="{FF2B5EF4-FFF2-40B4-BE49-F238E27FC236}">
                <a16:creationId xmlns:a16="http://schemas.microsoft.com/office/drawing/2014/main" id="{6CB3A217-7E85-5826-5EED-9992B900CC0F}"/>
              </a:ext>
            </a:extLst>
          </p:cNvPr>
          <p:cNvSpPr/>
          <p:nvPr/>
        </p:nvSpPr>
        <p:spPr>
          <a:xfrm>
            <a:off x="5706542" y="2787257"/>
            <a:ext cx="765233" cy="765233"/>
          </a:xfrm>
          <a:custGeom>
            <a:avLst/>
            <a:gdLst/>
            <a:ahLst/>
            <a:cxnLst/>
            <a:rect l="l" t="t" r="r" b="b"/>
            <a:pathLst>
              <a:path w="765233" h="765233">
                <a:moveTo>
                  <a:pt x="0" y="0"/>
                </a:moveTo>
                <a:lnTo>
                  <a:pt x="765233" y="0"/>
                </a:lnTo>
                <a:lnTo>
                  <a:pt x="765233" y="765233"/>
                </a:lnTo>
                <a:lnTo>
                  <a:pt x="0" y="765233"/>
                </a:lnTo>
                <a:lnTo>
                  <a:pt x="0" y="0"/>
                </a:lnTo>
                <a:close/>
              </a:path>
            </a:pathLst>
          </a:custGeom>
          <a:blipFill>
            <a:blip r:embed="rId8"/>
            <a:stretch>
              <a:fillRect/>
            </a:stretch>
          </a:blipFill>
        </p:spPr>
        <p:txBody>
          <a:bodyPr/>
          <a:lstStyle/>
          <a:p>
            <a:endParaRPr lang="en-US"/>
          </a:p>
        </p:txBody>
      </p:sp>
      <p:sp>
        <p:nvSpPr>
          <p:cNvPr id="319" name="Freeform 157">
            <a:extLst>
              <a:ext uri="{FF2B5EF4-FFF2-40B4-BE49-F238E27FC236}">
                <a16:creationId xmlns:a16="http://schemas.microsoft.com/office/drawing/2014/main" id="{54CA0CC9-FF17-E0AD-255C-2A1F28B84FA9}"/>
              </a:ext>
            </a:extLst>
          </p:cNvPr>
          <p:cNvSpPr/>
          <p:nvPr/>
        </p:nvSpPr>
        <p:spPr>
          <a:xfrm>
            <a:off x="5739346" y="3644017"/>
            <a:ext cx="752694" cy="752694"/>
          </a:xfrm>
          <a:custGeom>
            <a:avLst/>
            <a:gdLst/>
            <a:ahLst/>
            <a:cxnLst/>
            <a:rect l="l" t="t" r="r" b="b"/>
            <a:pathLst>
              <a:path w="752694" h="752694">
                <a:moveTo>
                  <a:pt x="0" y="0"/>
                </a:moveTo>
                <a:lnTo>
                  <a:pt x="752694" y="0"/>
                </a:lnTo>
                <a:lnTo>
                  <a:pt x="752694" y="752694"/>
                </a:lnTo>
                <a:lnTo>
                  <a:pt x="0" y="752694"/>
                </a:lnTo>
                <a:lnTo>
                  <a:pt x="0" y="0"/>
                </a:lnTo>
                <a:close/>
              </a:path>
            </a:pathLst>
          </a:custGeom>
          <a:blipFill>
            <a:blip r:embed="rId9"/>
            <a:stretch>
              <a:fillRect/>
            </a:stretch>
          </a:blipFill>
        </p:spPr>
        <p:txBody>
          <a:bodyPr/>
          <a:lstStyle/>
          <a:p>
            <a:endParaRPr lang="en-US"/>
          </a:p>
        </p:txBody>
      </p:sp>
      <p:sp>
        <p:nvSpPr>
          <p:cNvPr id="320" name="Freeform 158">
            <a:extLst>
              <a:ext uri="{FF2B5EF4-FFF2-40B4-BE49-F238E27FC236}">
                <a16:creationId xmlns:a16="http://schemas.microsoft.com/office/drawing/2014/main" id="{4F55A7B7-D825-3B38-56A8-106A6810349C}"/>
              </a:ext>
            </a:extLst>
          </p:cNvPr>
          <p:cNvSpPr/>
          <p:nvPr/>
        </p:nvSpPr>
        <p:spPr>
          <a:xfrm>
            <a:off x="5718741" y="4652520"/>
            <a:ext cx="755651" cy="755651"/>
          </a:xfrm>
          <a:custGeom>
            <a:avLst/>
            <a:gdLst/>
            <a:ahLst/>
            <a:cxnLst/>
            <a:rect l="l" t="t" r="r" b="b"/>
            <a:pathLst>
              <a:path w="755651" h="755651">
                <a:moveTo>
                  <a:pt x="0" y="0"/>
                </a:moveTo>
                <a:lnTo>
                  <a:pt x="755651" y="0"/>
                </a:lnTo>
                <a:lnTo>
                  <a:pt x="755651" y="755651"/>
                </a:lnTo>
                <a:lnTo>
                  <a:pt x="0" y="755651"/>
                </a:lnTo>
                <a:lnTo>
                  <a:pt x="0" y="0"/>
                </a:lnTo>
                <a:close/>
              </a:path>
            </a:pathLst>
          </a:custGeom>
          <a:blipFill>
            <a:blip r:embed="rId10"/>
            <a:stretch>
              <a:fillRect/>
            </a:stretch>
          </a:blipFill>
        </p:spPr>
        <p:txBody>
          <a:bodyPr/>
          <a:lstStyle/>
          <a:p>
            <a:endParaRPr lang="en-US"/>
          </a:p>
        </p:txBody>
      </p:sp>
      <p:sp>
        <p:nvSpPr>
          <p:cNvPr id="321" name="Freeform 159">
            <a:extLst>
              <a:ext uri="{FF2B5EF4-FFF2-40B4-BE49-F238E27FC236}">
                <a16:creationId xmlns:a16="http://schemas.microsoft.com/office/drawing/2014/main" id="{5B075C7C-DDFB-A27E-F52E-1E4A79E9E405}"/>
              </a:ext>
            </a:extLst>
          </p:cNvPr>
          <p:cNvSpPr/>
          <p:nvPr/>
        </p:nvSpPr>
        <p:spPr>
          <a:xfrm>
            <a:off x="5703586" y="5489134"/>
            <a:ext cx="784534" cy="784534"/>
          </a:xfrm>
          <a:custGeom>
            <a:avLst/>
            <a:gdLst/>
            <a:ahLst/>
            <a:cxnLst/>
            <a:rect l="l" t="t" r="r" b="b"/>
            <a:pathLst>
              <a:path w="784534" h="784534">
                <a:moveTo>
                  <a:pt x="0" y="0"/>
                </a:moveTo>
                <a:lnTo>
                  <a:pt x="784533" y="0"/>
                </a:lnTo>
                <a:lnTo>
                  <a:pt x="784533" y="784533"/>
                </a:lnTo>
                <a:lnTo>
                  <a:pt x="0" y="784533"/>
                </a:lnTo>
                <a:lnTo>
                  <a:pt x="0" y="0"/>
                </a:lnTo>
                <a:close/>
              </a:path>
            </a:pathLst>
          </a:custGeom>
          <a:blipFill>
            <a:blip r:embed="rId11"/>
            <a:stretch>
              <a:fillRect/>
            </a:stretch>
          </a:blipFill>
        </p:spPr>
        <p:txBody>
          <a:bodyPr/>
          <a:lstStyle/>
          <a:p>
            <a:endParaRPr lang="en-US"/>
          </a:p>
        </p:txBody>
      </p:sp>
      <p:sp>
        <p:nvSpPr>
          <p:cNvPr id="322" name="Freeform 160">
            <a:extLst>
              <a:ext uri="{FF2B5EF4-FFF2-40B4-BE49-F238E27FC236}">
                <a16:creationId xmlns:a16="http://schemas.microsoft.com/office/drawing/2014/main" id="{833BF39B-2CF0-544C-9071-9C742C71EF79}"/>
              </a:ext>
            </a:extLst>
          </p:cNvPr>
          <p:cNvSpPr/>
          <p:nvPr/>
        </p:nvSpPr>
        <p:spPr>
          <a:xfrm>
            <a:off x="5718741" y="6348727"/>
            <a:ext cx="769378" cy="769378"/>
          </a:xfrm>
          <a:custGeom>
            <a:avLst/>
            <a:gdLst/>
            <a:ahLst/>
            <a:cxnLst/>
            <a:rect l="l" t="t" r="r" b="b"/>
            <a:pathLst>
              <a:path w="769378" h="769378">
                <a:moveTo>
                  <a:pt x="0" y="0"/>
                </a:moveTo>
                <a:lnTo>
                  <a:pt x="769378" y="0"/>
                </a:lnTo>
                <a:lnTo>
                  <a:pt x="769378" y="769378"/>
                </a:lnTo>
                <a:lnTo>
                  <a:pt x="0" y="769378"/>
                </a:lnTo>
                <a:lnTo>
                  <a:pt x="0" y="0"/>
                </a:lnTo>
                <a:close/>
              </a:path>
            </a:pathLst>
          </a:custGeom>
          <a:blipFill>
            <a:blip r:embed="rId12"/>
            <a:stretch>
              <a:fillRect/>
            </a:stretch>
          </a:blipFill>
        </p:spPr>
        <p:txBody>
          <a:bodyPr/>
          <a:lstStyle/>
          <a:p>
            <a:endParaRPr lang="en-US"/>
          </a:p>
        </p:txBody>
      </p:sp>
      <p:sp>
        <p:nvSpPr>
          <p:cNvPr id="323" name="Freeform 161">
            <a:extLst>
              <a:ext uri="{FF2B5EF4-FFF2-40B4-BE49-F238E27FC236}">
                <a16:creationId xmlns:a16="http://schemas.microsoft.com/office/drawing/2014/main" id="{FD31FFC8-9D42-834B-38A4-79F91A5D914B}"/>
              </a:ext>
            </a:extLst>
          </p:cNvPr>
          <p:cNvSpPr/>
          <p:nvPr/>
        </p:nvSpPr>
        <p:spPr>
          <a:xfrm>
            <a:off x="5739346" y="7370254"/>
            <a:ext cx="746871" cy="746871"/>
          </a:xfrm>
          <a:custGeom>
            <a:avLst/>
            <a:gdLst/>
            <a:ahLst/>
            <a:cxnLst/>
            <a:rect l="l" t="t" r="r" b="b"/>
            <a:pathLst>
              <a:path w="746871" h="746871">
                <a:moveTo>
                  <a:pt x="0" y="0"/>
                </a:moveTo>
                <a:lnTo>
                  <a:pt x="746871" y="0"/>
                </a:lnTo>
                <a:lnTo>
                  <a:pt x="746871" y="746871"/>
                </a:lnTo>
                <a:lnTo>
                  <a:pt x="0" y="746871"/>
                </a:lnTo>
                <a:lnTo>
                  <a:pt x="0" y="0"/>
                </a:lnTo>
                <a:close/>
              </a:path>
            </a:pathLst>
          </a:custGeom>
          <a:blipFill>
            <a:blip r:embed="rId13"/>
            <a:stretch>
              <a:fillRect/>
            </a:stretch>
          </a:blipFill>
        </p:spPr>
        <p:txBody>
          <a:bodyPr/>
          <a:lstStyle/>
          <a:p>
            <a:endParaRPr lang="en-US"/>
          </a:p>
        </p:txBody>
      </p:sp>
      <p:sp>
        <p:nvSpPr>
          <p:cNvPr id="324" name="Freeform 162">
            <a:extLst>
              <a:ext uri="{FF2B5EF4-FFF2-40B4-BE49-F238E27FC236}">
                <a16:creationId xmlns:a16="http://schemas.microsoft.com/office/drawing/2014/main" id="{107ACABE-4A86-478F-89A0-536F020B82E9}"/>
              </a:ext>
            </a:extLst>
          </p:cNvPr>
          <p:cNvSpPr/>
          <p:nvPr/>
        </p:nvSpPr>
        <p:spPr>
          <a:xfrm>
            <a:off x="5732570" y="8231611"/>
            <a:ext cx="739206" cy="739206"/>
          </a:xfrm>
          <a:custGeom>
            <a:avLst/>
            <a:gdLst/>
            <a:ahLst/>
            <a:cxnLst/>
            <a:rect l="l" t="t" r="r" b="b"/>
            <a:pathLst>
              <a:path w="739206" h="739206">
                <a:moveTo>
                  <a:pt x="0" y="0"/>
                </a:moveTo>
                <a:lnTo>
                  <a:pt x="739205" y="0"/>
                </a:lnTo>
                <a:lnTo>
                  <a:pt x="739205" y="739205"/>
                </a:lnTo>
                <a:lnTo>
                  <a:pt x="0" y="739205"/>
                </a:lnTo>
                <a:lnTo>
                  <a:pt x="0" y="0"/>
                </a:lnTo>
                <a:close/>
              </a:path>
            </a:pathLst>
          </a:custGeom>
          <a:blipFill>
            <a:blip r:embed="rId14"/>
            <a:stretch>
              <a:fillRect/>
            </a:stretch>
          </a:blipFill>
        </p:spPr>
        <p:txBody>
          <a:bodyPr/>
          <a:lstStyle/>
          <a:p>
            <a:endParaRPr lang="en-US"/>
          </a:p>
        </p:txBody>
      </p:sp>
      <p:sp>
        <p:nvSpPr>
          <p:cNvPr id="325" name="Freeform 163">
            <a:extLst>
              <a:ext uri="{FF2B5EF4-FFF2-40B4-BE49-F238E27FC236}">
                <a16:creationId xmlns:a16="http://schemas.microsoft.com/office/drawing/2014/main" id="{FB0AE73C-4037-7B9B-0AAD-6217500EA269}"/>
              </a:ext>
            </a:extLst>
          </p:cNvPr>
          <p:cNvSpPr/>
          <p:nvPr/>
        </p:nvSpPr>
        <p:spPr>
          <a:xfrm>
            <a:off x="5710131" y="9079992"/>
            <a:ext cx="751893" cy="751893"/>
          </a:xfrm>
          <a:custGeom>
            <a:avLst/>
            <a:gdLst/>
            <a:ahLst/>
            <a:cxnLst/>
            <a:rect l="l" t="t" r="r" b="b"/>
            <a:pathLst>
              <a:path w="751893" h="751893">
                <a:moveTo>
                  <a:pt x="0" y="0"/>
                </a:moveTo>
                <a:lnTo>
                  <a:pt x="751893" y="0"/>
                </a:lnTo>
                <a:lnTo>
                  <a:pt x="751893" y="751893"/>
                </a:lnTo>
                <a:lnTo>
                  <a:pt x="0" y="751893"/>
                </a:lnTo>
                <a:lnTo>
                  <a:pt x="0" y="0"/>
                </a:lnTo>
                <a:close/>
              </a:path>
            </a:pathLst>
          </a:custGeom>
          <a:blipFill>
            <a:blip r:embed="rId15"/>
            <a:stretch>
              <a:fillRect/>
            </a:stretch>
          </a:blipFill>
        </p:spPr>
        <p:txBody>
          <a:bodyPr/>
          <a:lstStyle/>
          <a:p>
            <a:endParaRPr lang="en-US"/>
          </a:p>
        </p:txBody>
      </p:sp>
      <p:sp>
        <p:nvSpPr>
          <p:cNvPr id="5" name="TextBox 58">
            <a:extLst>
              <a:ext uri="{FF2B5EF4-FFF2-40B4-BE49-F238E27FC236}">
                <a16:creationId xmlns:a16="http://schemas.microsoft.com/office/drawing/2014/main" id="{1FD860D0-3719-A80A-5D28-ECE8DF936E3B}"/>
              </a:ext>
            </a:extLst>
          </p:cNvPr>
          <p:cNvSpPr txBox="1">
            <a:spLocks/>
          </p:cNvSpPr>
          <p:nvPr/>
        </p:nvSpPr>
        <p:spPr>
          <a:xfrm>
            <a:off x="11277600" y="1409700"/>
            <a:ext cx="3948589" cy="361950"/>
          </a:xfrm>
          <a:prstGeom prst="rect">
            <a:avLst/>
          </a:prstGeom>
        </p:spPr>
        <p:txBody>
          <a:bodyPr lIns="0" tIns="0" rIns="0" bIns="0" rtlCol="0" anchor="t">
            <a:spAutoFit/>
          </a:bodyPr>
          <a:lstStyle/>
          <a:p>
            <a:pPr algn="ctr">
              <a:lnSpc>
                <a:spcPts val="2879"/>
              </a:lnSpc>
            </a:pPr>
            <a:r>
              <a:rPr lang="en-US" sz="2400" b="1" dirty="0">
                <a:solidFill>
                  <a:srgbClr val="0B0B45"/>
                </a:solidFill>
                <a:latin typeface="Source Sans Pro Bold"/>
                <a:ea typeface="Source Sans Pro Bold"/>
                <a:cs typeface="Source Sans Pro Bold"/>
                <a:sym typeface="Source Sans Pro Bold"/>
              </a:rPr>
              <a:t>ALLOWABLE WEAKNESS</a:t>
            </a:r>
          </a:p>
        </p:txBody>
      </p:sp>
    </p:spTree>
    <p:extLst>
      <p:ext uri="{BB962C8B-B14F-4D97-AF65-F5344CB8AC3E}">
        <p14:creationId xmlns:p14="http://schemas.microsoft.com/office/powerpoint/2010/main" val="374792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1+#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1"/>
                                        </p:tgtEl>
                                        <p:attrNameLst>
                                          <p:attrName>style.visibility</p:attrName>
                                        </p:attrNameLst>
                                      </p:cBhvr>
                                      <p:to>
                                        <p:strVal val="visible"/>
                                      </p:to>
                                    </p:set>
                                    <p:anim calcmode="lin" valueType="num">
                                      <p:cBhvr additive="base">
                                        <p:cTn id="11" dur="500" fill="hold"/>
                                        <p:tgtEl>
                                          <p:spTgt spid="221"/>
                                        </p:tgtEl>
                                        <p:attrNameLst>
                                          <p:attrName>ppt_x</p:attrName>
                                        </p:attrNameLst>
                                      </p:cBhvr>
                                      <p:tavLst>
                                        <p:tav tm="0">
                                          <p:val>
                                            <p:strVal val="#ppt_x"/>
                                          </p:val>
                                        </p:tav>
                                        <p:tav tm="100000">
                                          <p:val>
                                            <p:strVal val="#ppt_x"/>
                                          </p:val>
                                        </p:tav>
                                      </p:tavLst>
                                    </p:anim>
                                    <p:anim calcmode="lin" valueType="num">
                                      <p:cBhvr additive="base">
                                        <p:cTn id="12" dur="500" fill="hold"/>
                                        <p:tgtEl>
                                          <p:spTgt spid="2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6"/>
                                        </p:tgtEl>
                                        <p:attrNameLst>
                                          <p:attrName>style.visibility</p:attrName>
                                        </p:attrNameLst>
                                      </p:cBhvr>
                                      <p:to>
                                        <p:strVal val="visible"/>
                                      </p:to>
                                    </p:set>
                                    <p:anim calcmode="lin" valueType="num">
                                      <p:cBhvr additive="base">
                                        <p:cTn id="15" dur="500" fill="hold"/>
                                        <p:tgtEl>
                                          <p:spTgt spid="216"/>
                                        </p:tgtEl>
                                        <p:attrNameLst>
                                          <p:attrName>ppt_x</p:attrName>
                                        </p:attrNameLst>
                                      </p:cBhvr>
                                      <p:tavLst>
                                        <p:tav tm="0">
                                          <p:val>
                                            <p:strVal val="#ppt_x"/>
                                          </p:val>
                                        </p:tav>
                                        <p:tav tm="100000">
                                          <p:val>
                                            <p:strVal val="#ppt_x"/>
                                          </p:val>
                                        </p:tav>
                                      </p:tavLst>
                                    </p:anim>
                                    <p:anim calcmode="lin" valueType="num">
                                      <p:cBhvr additive="base">
                                        <p:cTn id="16" dur="500" fill="hold"/>
                                        <p:tgtEl>
                                          <p:spTgt spid="2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8"/>
                                        </p:tgtEl>
                                        <p:attrNameLst>
                                          <p:attrName>style.visibility</p:attrName>
                                        </p:attrNameLst>
                                      </p:cBhvr>
                                      <p:to>
                                        <p:strVal val="visible"/>
                                      </p:to>
                                    </p:set>
                                    <p:anim calcmode="lin" valueType="num">
                                      <p:cBhvr additive="base">
                                        <p:cTn id="19" dur="500" fill="hold"/>
                                        <p:tgtEl>
                                          <p:spTgt spid="228"/>
                                        </p:tgtEl>
                                        <p:attrNameLst>
                                          <p:attrName>ppt_x</p:attrName>
                                        </p:attrNameLst>
                                      </p:cBhvr>
                                      <p:tavLst>
                                        <p:tav tm="0">
                                          <p:val>
                                            <p:strVal val="#ppt_x"/>
                                          </p:val>
                                        </p:tav>
                                        <p:tav tm="100000">
                                          <p:val>
                                            <p:strVal val="#ppt_x"/>
                                          </p:val>
                                        </p:tav>
                                      </p:tavLst>
                                    </p:anim>
                                    <p:anim calcmode="lin" valueType="num">
                                      <p:cBhvr additive="base">
                                        <p:cTn id="20" dur="500" fill="hold"/>
                                        <p:tgtEl>
                                          <p:spTgt spid="22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2"/>
                                        </p:tgtEl>
                                        <p:attrNameLst>
                                          <p:attrName>style.visibility</p:attrName>
                                        </p:attrNameLst>
                                      </p:cBhvr>
                                      <p:to>
                                        <p:strVal val="visible"/>
                                      </p:to>
                                    </p:set>
                                    <p:anim calcmode="lin" valueType="num">
                                      <p:cBhvr additive="base">
                                        <p:cTn id="23" dur="500" fill="hold"/>
                                        <p:tgtEl>
                                          <p:spTgt spid="202"/>
                                        </p:tgtEl>
                                        <p:attrNameLst>
                                          <p:attrName>ppt_x</p:attrName>
                                        </p:attrNameLst>
                                      </p:cBhvr>
                                      <p:tavLst>
                                        <p:tav tm="0">
                                          <p:val>
                                            <p:strVal val="#ppt_x"/>
                                          </p:val>
                                        </p:tav>
                                        <p:tav tm="100000">
                                          <p:val>
                                            <p:strVal val="#ppt_x"/>
                                          </p:val>
                                        </p:tav>
                                      </p:tavLst>
                                    </p:anim>
                                    <p:anim calcmode="lin" valueType="num">
                                      <p:cBhvr additive="base">
                                        <p:cTn id="24" dur="500" fill="hold"/>
                                        <p:tgtEl>
                                          <p:spTgt spid="20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12"/>
                                        </p:tgtEl>
                                        <p:attrNameLst>
                                          <p:attrName>style.visibility</p:attrName>
                                        </p:attrNameLst>
                                      </p:cBhvr>
                                      <p:to>
                                        <p:strVal val="visible"/>
                                      </p:to>
                                    </p:set>
                                    <p:anim calcmode="lin" valueType="num">
                                      <p:cBhvr additive="base">
                                        <p:cTn id="27" dur="500" fill="hold"/>
                                        <p:tgtEl>
                                          <p:spTgt spid="212"/>
                                        </p:tgtEl>
                                        <p:attrNameLst>
                                          <p:attrName>ppt_x</p:attrName>
                                        </p:attrNameLst>
                                      </p:cBhvr>
                                      <p:tavLst>
                                        <p:tav tm="0">
                                          <p:val>
                                            <p:strVal val="#ppt_x"/>
                                          </p:val>
                                        </p:tav>
                                        <p:tav tm="100000">
                                          <p:val>
                                            <p:strVal val="#ppt_x"/>
                                          </p:val>
                                        </p:tav>
                                      </p:tavLst>
                                    </p:anim>
                                    <p:anim calcmode="lin" valueType="num">
                                      <p:cBhvr additive="base">
                                        <p:cTn id="28" dur="500" fill="hold"/>
                                        <p:tgtEl>
                                          <p:spTgt spid="2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25"/>
                                        </p:tgtEl>
                                        <p:attrNameLst>
                                          <p:attrName>style.visibility</p:attrName>
                                        </p:attrNameLst>
                                      </p:cBhvr>
                                      <p:to>
                                        <p:strVal val="visible"/>
                                      </p:to>
                                    </p:set>
                                    <p:anim calcmode="lin" valueType="num">
                                      <p:cBhvr additive="base">
                                        <p:cTn id="31" dur="500" fill="hold"/>
                                        <p:tgtEl>
                                          <p:spTgt spid="225"/>
                                        </p:tgtEl>
                                        <p:attrNameLst>
                                          <p:attrName>ppt_x</p:attrName>
                                        </p:attrNameLst>
                                      </p:cBhvr>
                                      <p:tavLst>
                                        <p:tav tm="0">
                                          <p:val>
                                            <p:strVal val="#ppt_x"/>
                                          </p:val>
                                        </p:tav>
                                        <p:tav tm="100000">
                                          <p:val>
                                            <p:strVal val="#ppt_x"/>
                                          </p:val>
                                        </p:tav>
                                      </p:tavLst>
                                    </p:anim>
                                    <p:anim calcmode="lin" valueType="num">
                                      <p:cBhvr additive="base">
                                        <p:cTn id="32" dur="500" fill="hold"/>
                                        <p:tgtEl>
                                          <p:spTgt spid="2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99"/>
                                        </p:tgtEl>
                                        <p:attrNameLst>
                                          <p:attrName>style.visibility</p:attrName>
                                        </p:attrNameLst>
                                      </p:cBhvr>
                                      <p:to>
                                        <p:strVal val="visible"/>
                                      </p:to>
                                    </p:set>
                                    <p:anim calcmode="lin" valueType="num">
                                      <p:cBhvr additive="base">
                                        <p:cTn id="35" dur="500" fill="hold"/>
                                        <p:tgtEl>
                                          <p:spTgt spid="199"/>
                                        </p:tgtEl>
                                        <p:attrNameLst>
                                          <p:attrName>ppt_x</p:attrName>
                                        </p:attrNameLst>
                                      </p:cBhvr>
                                      <p:tavLst>
                                        <p:tav tm="0">
                                          <p:val>
                                            <p:strVal val="#ppt_x"/>
                                          </p:val>
                                        </p:tav>
                                        <p:tav tm="100000">
                                          <p:val>
                                            <p:strVal val="#ppt_x"/>
                                          </p:val>
                                        </p:tav>
                                      </p:tavLst>
                                    </p:anim>
                                    <p:anim calcmode="lin" valueType="num">
                                      <p:cBhvr additive="base">
                                        <p:cTn id="36" dur="500" fill="hold"/>
                                        <p:tgtEl>
                                          <p:spTgt spid="19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06"/>
                                        </p:tgtEl>
                                        <p:attrNameLst>
                                          <p:attrName>style.visibility</p:attrName>
                                        </p:attrNameLst>
                                      </p:cBhvr>
                                      <p:to>
                                        <p:strVal val="visible"/>
                                      </p:to>
                                    </p:set>
                                    <p:anim calcmode="lin" valueType="num">
                                      <p:cBhvr additive="base">
                                        <p:cTn id="39" dur="500" fill="hold"/>
                                        <p:tgtEl>
                                          <p:spTgt spid="206"/>
                                        </p:tgtEl>
                                        <p:attrNameLst>
                                          <p:attrName>ppt_x</p:attrName>
                                        </p:attrNameLst>
                                      </p:cBhvr>
                                      <p:tavLst>
                                        <p:tav tm="0">
                                          <p:val>
                                            <p:strVal val="#ppt_x"/>
                                          </p:val>
                                        </p:tav>
                                        <p:tav tm="100000">
                                          <p:val>
                                            <p:strVal val="#ppt_x"/>
                                          </p:val>
                                        </p:tav>
                                      </p:tavLst>
                                    </p:anim>
                                    <p:anim calcmode="lin" valueType="num">
                                      <p:cBhvr additive="base">
                                        <p:cTn id="40" dur="500" fill="hold"/>
                                        <p:tgtEl>
                                          <p:spTgt spid="20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09"/>
                                        </p:tgtEl>
                                        <p:attrNameLst>
                                          <p:attrName>style.visibility</p:attrName>
                                        </p:attrNameLst>
                                      </p:cBhvr>
                                      <p:to>
                                        <p:strVal val="visible"/>
                                      </p:to>
                                    </p:set>
                                    <p:anim calcmode="lin" valueType="num">
                                      <p:cBhvr additive="base">
                                        <p:cTn id="43" dur="500" fill="hold"/>
                                        <p:tgtEl>
                                          <p:spTgt spid="209"/>
                                        </p:tgtEl>
                                        <p:attrNameLst>
                                          <p:attrName>ppt_x</p:attrName>
                                        </p:attrNameLst>
                                      </p:cBhvr>
                                      <p:tavLst>
                                        <p:tav tm="0">
                                          <p:val>
                                            <p:strVal val="#ppt_x"/>
                                          </p:val>
                                        </p:tav>
                                        <p:tav tm="100000">
                                          <p:val>
                                            <p:strVal val="#ppt_x"/>
                                          </p:val>
                                        </p:tav>
                                      </p:tavLst>
                                    </p:anim>
                                    <p:anim calcmode="lin" valueType="num">
                                      <p:cBhvr additive="base">
                                        <p:cTn id="44" dur="500" fill="hold"/>
                                        <p:tgtEl>
                                          <p:spTgt spid="2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7"/>
                                        </p:tgtEl>
                                        <p:attrNameLst>
                                          <p:attrName>style.visibility</p:attrName>
                                        </p:attrNameLst>
                                      </p:cBhvr>
                                      <p:to>
                                        <p:strVal val="visible"/>
                                      </p:to>
                                    </p:set>
                                    <p:anim calcmode="lin" valueType="num">
                                      <p:cBhvr additive="base">
                                        <p:cTn id="47" dur="500" fill="hold"/>
                                        <p:tgtEl>
                                          <p:spTgt spid="167"/>
                                        </p:tgtEl>
                                        <p:attrNameLst>
                                          <p:attrName>ppt_x</p:attrName>
                                        </p:attrNameLst>
                                      </p:cBhvr>
                                      <p:tavLst>
                                        <p:tav tm="0">
                                          <p:val>
                                            <p:strVal val="#ppt_x"/>
                                          </p:val>
                                        </p:tav>
                                        <p:tav tm="100000">
                                          <p:val>
                                            <p:strVal val="#ppt_x"/>
                                          </p:val>
                                        </p:tav>
                                      </p:tavLst>
                                    </p:anim>
                                    <p:anim calcmode="lin" valueType="num">
                                      <p:cBhvr additive="base">
                                        <p:cTn id="48" dur="500" fill="hold"/>
                                        <p:tgtEl>
                                          <p:spTgt spid="16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74"/>
                                        </p:tgtEl>
                                        <p:attrNameLst>
                                          <p:attrName>style.visibility</p:attrName>
                                        </p:attrNameLst>
                                      </p:cBhvr>
                                      <p:to>
                                        <p:strVal val="visible"/>
                                      </p:to>
                                    </p:set>
                                    <p:anim calcmode="lin" valueType="num">
                                      <p:cBhvr additive="base">
                                        <p:cTn id="51" dur="500" fill="hold"/>
                                        <p:tgtEl>
                                          <p:spTgt spid="174"/>
                                        </p:tgtEl>
                                        <p:attrNameLst>
                                          <p:attrName>ppt_x</p:attrName>
                                        </p:attrNameLst>
                                      </p:cBhvr>
                                      <p:tavLst>
                                        <p:tav tm="0">
                                          <p:val>
                                            <p:strVal val="#ppt_x"/>
                                          </p:val>
                                        </p:tav>
                                        <p:tav tm="100000">
                                          <p:val>
                                            <p:strVal val="#ppt_x"/>
                                          </p:val>
                                        </p:tav>
                                      </p:tavLst>
                                    </p:anim>
                                    <p:anim calcmode="lin" valueType="num">
                                      <p:cBhvr additive="base">
                                        <p:cTn id="52" dur="500" fill="hold"/>
                                        <p:tgtEl>
                                          <p:spTgt spid="17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81"/>
                                        </p:tgtEl>
                                        <p:attrNameLst>
                                          <p:attrName>style.visibility</p:attrName>
                                        </p:attrNameLst>
                                      </p:cBhvr>
                                      <p:to>
                                        <p:strVal val="visible"/>
                                      </p:to>
                                    </p:set>
                                    <p:anim calcmode="lin" valueType="num">
                                      <p:cBhvr additive="base">
                                        <p:cTn id="55" dur="500" fill="hold"/>
                                        <p:tgtEl>
                                          <p:spTgt spid="181"/>
                                        </p:tgtEl>
                                        <p:attrNameLst>
                                          <p:attrName>ppt_x</p:attrName>
                                        </p:attrNameLst>
                                      </p:cBhvr>
                                      <p:tavLst>
                                        <p:tav tm="0">
                                          <p:val>
                                            <p:strVal val="#ppt_x"/>
                                          </p:val>
                                        </p:tav>
                                        <p:tav tm="100000">
                                          <p:val>
                                            <p:strVal val="#ppt_x"/>
                                          </p:val>
                                        </p:tav>
                                      </p:tavLst>
                                    </p:anim>
                                    <p:anim calcmode="lin" valueType="num">
                                      <p:cBhvr additive="base">
                                        <p:cTn id="56" dur="500" fill="hold"/>
                                        <p:tgtEl>
                                          <p:spTgt spid="181"/>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95"/>
                                        </p:tgtEl>
                                        <p:attrNameLst>
                                          <p:attrName>style.visibility</p:attrName>
                                        </p:attrNameLst>
                                      </p:cBhvr>
                                      <p:to>
                                        <p:strVal val="visible"/>
                                      </p:to>
                                    </p:set>
                                    <p:anim calcmode="lin" valueType="num">
                                      <p:cBhvr additive="base">
                                        <p:cTn id="59" dur="500" fill="hold"/>
                                        <p:tgtEl>
                                          <p:spTgt spid="195"/>
                                        </p:tgtEl>
                                        <p:attrNameLst>
                                          <p:attrName>ppt_x</p:attrName>
                                        </p:attrNameLst>
                                      </p:cBhvr>
                                      <p:tavLst>
                                        <p:tav tm="0">
                                          <p:val>
                                            <p:strVal val="#ppt_x"/>
                                          </p:val>
                                        </p:tav>
                                        <p:tav tm="100000">
                                          <p:val>
                                            <p:strVal val="#ppt_x"/>
                                          </p:val>
                                        </p:tav>
                                      </p:tavLst>
                                    </p:anim>
                                    <p:anim calcmode="lin" valueType="num">
                                      <p:cBhvr additive="base">
                                        <p:cTn id="60" dur="500" fill="hold"/>
                                        <p:tgtEl>
                                          <p:spTgt spid="19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91"/>
                                        </p:tgtEl>
                                        <p:attrNameLst>
                                          <p:attrName>style.visibility</p:attrName>
                                        </p:attrNameLst>
                                      </p:cBhvr>
                                      <p:to>
                                        <p:strVal val="visible"/>
                                      </p:to>
                                    </p:set>
                                    <p:anim calcmode="lin" valueType="num">
                                      <p:cBhvr additive="base">
                                        <p:cTn id="63" dur="500" fill="hold"/>
                                        <p:tgtEl>
                                          <p:spTgt spid="191"/>
                                        </p:tgtEl>
                                        <p:attrNameLst>
                                          <p:attrName>ppt_x</p:attrName>
                                        </p:attrNameLst>
                                      </p:cBhvr>
                                      <p:tavLst>
                                        <p:tav tm="0">
                                          <p:val>
                                            <p:strVal val="#ppt_x"/>
                                          </p:val>
                                        </p:tav>
                                        <p:tav tm="100000">
                                          <p:val>
                                            <p:strVal val="#ppt_x"/>
                                          </p:val>
                                        </p:tav>
                                      </p:tavLst>
                                    </p:anim>
                                    <p:anim calcmode="lin" valueType="num">
                                      <p:cBhvr additive="base">
                                        <p:cTn id="64" dur="500" fill="hold"/>
                                        <p:tgtEl>
                                          <p:spTgt spid="19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ppt_x"/>
                                          </p:val>
                                        </p:tav>
                                        <p:tav tm="100000">
                                          <p:val>
                                            <p:strVal val="#ppt_x"/>
                                          </p:val>
                                        </p:tav>
                                      </p:tavLst>
                                    </p:anim>
                                    <p:anim calcmode="lin" valueType="num">
                                      <p:cBhvr additive="base">
                                        <p:cTn id="68" dur="500" fill="hold"/>
                                        <p:tgtEl>
                                          <p:spTgt spid="17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78"/>
                                        </p:tgtEl>
                                        <p:attrNameLst>
                                          <p:attrName>style.visibility</p:attrName>
                                        </p:attrNameLst>
                                      </p:cBhvr>
                                      <p:to>
                                        <p:strVal val="visible"/>
                                      </p:to>
                                    </p:set>
                                    <p:anim calcmode="lin" valueType="num">
                                      <p:cBhvr additive="base">
                                        <p:cTn id="71" dur="500" fill="hold"/>
                                        <p:tgtEl>
                                          <p:spTgt spid="178"/>
                                        </p:tgtEl>
                                        <p:attrNameLst>
                                          <p:attrName>ppt_x</p:attrName>
                                        </p:attrNameLst>
                                      </p:cBhvr>
                                      <p:tavLst>
                                        <p:tav tm="0">
                                          <p:val>
                                            <p:strVal val="#ppt_x"/>
                                          </p:val>
                                        </p:tav>
                                        <p:tav tm="100000">
                                          <p:val>
                                            <p:strVal val="#ppt_x"/>
                                          </p:val>
                                        </p:tav>
                                      </p:tavLst>
                                    </p:anim>
                                    <p:anim calcmode="lin" valueType="num">
                                      <p:cBhvr additive="base">
                                        <p:cTn id="72" dur="500" fill="hold"/>
                                        <p:tgtEl>
                                          <p:spTgt spid="17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85"/>
                                        </p:tgtEl>
                                        <p:attrNameLst>
                                          <p:attrName>style.visibility</p:attrName>
                                        </p:attrNameLst>
                                      </p:cBhvr>
                                      <p:to>
                                        <p:strVal val="visible"/>
                                      </p:to>
                                    </p:set>
                                    <p:anim calcmode="lin" valueType="num">
                                      <p:cBhvr additive="base">
                                        <p:cTn id="75" dur="500" fill="hold"/>
                                        <p:tgtEl>
                                          <p:spTgt spid="185"/>
                                        </p:tgtEl>
                                        <p:attrNameLst>
                                          <p:attrName>ppt_x</p:attrName>
                                        </p:attrNameLst>
                                      </p:cBhvr>
                                      <p:tavLst>
                                        <p:tav tm="0">
                                          <p:val>
                                            <p:strVal val="#ppt_x"/>
                                          </p:val>
                                        </p:tav>
                                        <p:tav tm="100000">
                                          <p:val>
                                            <p:strVal val="#ppt_x"/>
                                          </p:val>
                                        </p:tav>
                                      </p:tavLst>
                                    </p:anim>
                                    <p:anim calcmode="lin" valueType="num">
                                      <p:cBhvr additive="base">
                                        <p:cTn id="76" dur="500" fill="hold"/>
                                        <p:tgtEl>
                                          <p:spTgt spid="185"/>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88"/>
                                        </p:tgtEl>
                                        <p:attrNameLst>
                                          <p:attrName>style.visibility</p:attrName>
                                        </p:attrNameLst>
                                      </p:cBhvr>
                                      <p:to>
                                        <p:strVal val="visible"/>
                                      </p:to>
                                    </p:set>
                                    <p:anim calcmode="lin" valueType="num">
                                      <p:cBhvr additive="base">
                                        <p:cTn id="79" dur="500" fill="hold"/>
                                        <p:tgtEl>
                                          <p:spTgt spid="188"/>
                                        </p:tgtEl>
                                        <p:attrNameLst>
                                          <p:attrName>ppt_x</p:attrName>
                                        </p:attrNameLst>
                                      </p:cBhvr>
                                      <p:tavLst>
                                        <p:tav tm="0">
                                          <p:val>
                                            <p:strVal val="#ppt_x"/>
                                          </p:val>
                                        </p:tav>
                                        <p:tav tm="100000">
                                          <p:val>
                                            <p:strVal val="#ppt_x"/>
                                          </p:val>
                                        </p:tav>
                                      </p:tavLst>
                                    </p:anim>
                                    <p:anim calcmode="lin" valueType="num">
                                      <p:cBhvr additive="base">
                                        <p:cTn id="80" dur="500" fill="hold"/>
                                        <p:tgtEl>
                                          <p:spTgt spid="18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additive="base">
                                        <p:cTn id="85" dur="500" fill="hold"/>
                                        <p:tgtEl>
                                          <p:spTgt spid="5"/>
                                        </p:tgtEl>
                                        <p:attrNameLst>
                                          <p:attrName>ppt_x</p:attrName>
                                        </p:attrNameLst>
                                      </p:cBhvr>
                                      <p:tavLst>
                                        <p:tav tm="0">
                                          <p:val>
                                            <p:strVal val="1+#ppt_w/2"/>
                                          </p:val>
                                        </p:tav>
                                        <p:tav tm="100000">
                                          <p:val>
                                            <p:strVal val="#ppt_x"/>
                                          </p:val>
                                        </p:tav>
                                      </p:tavLst>
                                    </p:anim>
                                    <p:anim calcmode="lin" valueType="num">
                                      <p:cBhvr additive="base">
                                        <p:cTn id="8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a:extLst>
            <a:ext uri="{FF2B5EF4-FFF2-40B4-BE49-F238E27FC236}">
              <a16:creationId xmlns:a16="http://schemas.microsoft.com/office/drawing/2014/main" id="{52B538A1-A41C-A487-546F-E4641BE1C2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EB314E-ACED-F441-49D6-9A714937F64F}"/>
              </a:ext>
            </a:extLst>
          </p:cNvPr>
          <p:cNvSpPr/>
          <p:nvPr/>
        </p:nvSpPr>
        <p:spPr>
          <a:xfrm>
            <a:off x="8345389" y="9789598"/>
            <a:ext cx="1329418" cy="421202"/>
          </a:xfrm>
          <a:custGeom>
            <a:avLst/>
            <a:gdLst/>
            <a:ahLst/>
            <a:cxnLst/>
            <a:rect l="l" t="t" r="r" b="b"/>
            <a:pathLst>
              <a:path w="1329418" h="421202">
                <a:moveTo>
                  <a:pt x="0" y="0"/>
                </a:moveTo>
                <a:lnTo>
                  <a:pt x="1329418" y="0"/>
                </a:lnTo>
                <a:lnTo>
                  <a:pt x="1329418" y="421202"/>
                </a:lnTo>
                <a:lnTo>
                  <a:pt x="0" y="421202"/>
                </a:lnTo>
                <a:lnTo>
                  <a:pt x="0" y="0"/>
                </a:lnTo>
                <a:close/>
              </a:path>
            </a:pathLst>
          </a:custGeom>
          <a:blipFill>
            <a:blip r:embed="rId3"/>
            <a:stretch>
              <a:fillRect/>
            </a:stretch>
          </a:blipFill>
        </p:spPr>
        <p:txBody>
          <a:bodyPr/>
          <a:lstStyle/>
          <a:p>
            <a:endParaRPr lang="en-US"/>
          </a:p>
        </p:txBody>
      </p:sp>
      <p:sp>
        <p:nvSpPr>
          <p:cNvPr id="3" name="TextBox 3">
            <a:extLst>
              <a:ext uri="{FF2B5EF4-FFF2-40B4-BE49-F238E27FC236}">
                <a16:creationId xmlns:a16="http://schemas.microsoft.com/office/drawing/2014/main" id="{A4B7F233-2268-EA69-4BB3-3A7662D7E1CB}"/>
              </a:ext>
            </a:extLst>
          </p:cNvPr>
          <p:cNvSpPr txBox="1"/>
          <p:nvPr/>
        </p:nvSpPr>
        <p:spPr>
          <a:xfrm>
            <a:off x="4855592" y="2943225"/>
            <a:ext cx="8576815" cy="4391025"/>
          </a:xfrm>
          <a:prstGeom prst="rect">
            <a:avLst/>
          </a:prstGeom>
        </p:spPr>
        <p:txBody>
          <a:bodyPr lIns="0" tIns="0" rIns="0" bIns="0" rtlCol="0" anchor="t">
            <a:spAutoFit/>
          </a:bodyPr>
          <a:lstStyle/>
          <a:p>
            <a:pPr algn="ctr">
              <a:lnSpc>
                <a:spcPts val="8640"/>
              </a:lnSpc>
            </a:pPr>
            <a:r>
              <a:rPr lang="en-US" sz="7200" b="1" dirty="0">
                <a:solidFill>
                  <a:srgbClr val="FFFFFF"/>
                </a:solidFill>
                <a:latin typeface="Source Sans Pro Bold"/>
                <a:ea typeface="Source Sans Pro Bold"/>
                <a:cs typeface="Source Sans Pro Bold"/>
                <a:sym typeface="Source Sans Pro Bold"/>
              </a:rPr>
              <a:t>USING BELBIN INSIGHTS FOR</a:t>
            </a:r>
          </a:p>
          <a:p>
            <a:pPr algn="ctr">
              <a:lnSpc>
                <a:spcPts val="8640"/>
              </a:lnSpc>
            </a:pPr>
            <a:r>
              <a:rPr lang="en-US" sz="7200" b="1" dirty="0">
                <a:solidFill>
                  <a:srgbClr val="FFFFFF"/>
                </a:solidFill>
                <a:latin typeface="Source Sans Pro Bold"/>
                <a:ea typeface="Source Sans Pro Bold"/>
                <a:cs typeface="Source Sans Pro Bold"/>
                <a:sym typeface="Source Sans Pro Bold"/>
              </a:rPr>
              <a:t>PERSONAL EFFECTIVENESS</a:t>
            </a:r>
          </a:p>
        </p:txBody>
      </p:sp>
      <p:sp>
        <p:nvSpPr>
          <p:cNvPr id="4" name="Freeform 4">
            <a:extLst>
              <a:ext uri="{FF2B5EF4-FFF2-40B4-BE49-F238E27FC236}">
                <a16:creationId xmlns:a16="http://schemas.microsoft.com/office/drawing/2014/main" id="{E769E6AD-6580-1F2C-CB3D-935727907031}"/>
              </a:ext>
            </a:extLst>
          </p:cNvPr>
          <p:cNvSpPr/>
          <p:nvPr/>
        </p:nvSpPr>
        <p:spPr>
          <a:xfrm>
            <a:off x="-48" y="7729242"/>
            <a:ext cx="2635644" cy="2635644"/>
          </a:xfrm>
          <a:custGeom>
            <a:avLst/>
            <a:gdLst/>
            <a:ahLst/>
            <a:cxnLst/>
            <a:rect l="l" t="t" r="r" b="b"/>
            <a:pathLst>
              <a:path w="2635644" h="2635644">
                <a:moveTo>
                  <a:pt x="0" y="0"/>
                </a:moveTo>
                <a:lnTo>
                  <a:pt x="2635644" y="0"/>
                </a:lnTo>
                <a:lnTo>
                  <a:pt x="2635644" y="2635644"/>
                </a:lnTo>
                <a:lnTo>
                  <a:pt x="0" y="26356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85B38B92-8FD7-1A41-5AF2-E21D888DCBAF}"/>
              </a:ext>
            </a:extLst>
          </p:cNvPr>
          <p:cNvSpPr/>
          <p:nvPr/>
        </p:nvSpPr>
        <p:spPr>
          <a:xfrm>
            <a:off x="13074483" y="-1670423"/>
            <a:ext cx="5398341" cy="5398246"/>
          </a:xfrm>
          <a:custGeom>
            <a:avLst/>
            <a:gdLst/>
            <a:ahLst/>
            <a:cxnLst/>
            <a:rect l="l" t="t" r="r" b="b"/>
            <a:pathLst>
              <a:path w="5398341" h="5398246">
                <a:moveTo>
                  <a:pt x="0" y="0"/>
                </a:moveTo>
                <a:lnTo>
                  <a:pt x="5398341" y="0"/>
                </a:lnTo>
                <a:lnTo>
                  <a:pt x="5398341" y="5398246"/>
                </a:lnTo>
                <a:lnTo>
                  <a:pt x="0" y="53982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334064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246711" y="1143000"/>
            <a:ext cx="11652477" cy="766300"/>
          </a:xfrm>
          <a:prstGeom prst="rect">
            <a:avLst/>
          </a:prstGeom>
        </p:spPr>
        <p:txBody>
          <a:bodyPr lIns="0" tIns="0" rIns="0" bIns="0" rtlCol="0" anchor="t">
            <a:spAutoFit/>
          </a:bodyPr>
          <a:lstStyle/>
          <a:p>
            <a:pPr algn="l">
              <a:lnSpc>
                <a:spcPts val="6300"/>
              </a:lnSpc>
            </a:pPr>
            <a:r>
              <a:rPr lang="en-US" sz="4800" dirty="0">
                <a:solidFill>
                  <a:srgbClr val="372A28"/>
                </a:solidFill>
                <a:latin typeface="Source Sans Pro"/>
                <a:ea typeface="Source Sans Pro"/>
                <a:cs typeface="Source Sans Pro"/>
                <a:sym typeface="Source Sans Pro"/>
              </a:rPr>
              <a:t>TEAM ROLES KEY CONCEPTS - INDIVIDUAL</a:t>
            </a:r>
          </a:p>
        </p:txBody>
      </p:sp>
      <p:sp>
        <p:nvSpPr>
          <p:cNvPr id="4" name="Freeform 4"/>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E9B20A03-3515-9D9B-D87B-7CF985393186}"/>
              </a:ext>
            </a:extLst>
          </p:cNvPr>
          <p:cNvSpPr txBox="1"/>
          <p:nvPr/>
        </p:nvSpPr>
        <p:spPr>
          <a:xfrm>
            <a:off x="1246711" y="2892021"/>
            <a:ext cx="10788407" cy="2469202"/>
          </a:xfrm>
          <a:prstGeom prst="rect">
            <a:avLst/>
          </a:prstGeom>
        </p:spPr>
        <p:txBody>
          <a:bodyPr lIns="0" tIns="0" rIns="0" bIns="0" rtlCol="0" anchor="t">
            <a:spAutoFit/>
          </a:bodyPr>
          <a:lstStyle/>
          <a:p>
            <a:pPr>
              <a:lnSpc>
                <a:spcPts val="3863"/>
              </a:lnSpc>
            </a:pPr>
            <a:r>
              <a:rPr lang="en-US" sz="2799" dirty="0">
                <a:solidFill>
                  <a:srgbClr val="0B0B45"/>
                </a:solidFill>
                <a:latin typeface="Source Sans Pro"/>
                <a:ea typeface="Source Sans Pro"/>
                <a:cs typeface="Source Sans Pro"/>
                <a:sym typeface="Source Sans Pro"/>
              </a:rPr>
              <a:t>Play to your strengths. </a:t>
            </a:r>
          </a:p>
          <a:p>
            <a:pPr>
              <a:lnSpc>
                <a:spcPts val="3863"/>
              </a:lnSpc>
            </a:pPr>
            <a:endParaRPr lang="en-US" sz="2799" dirty="0">
              <a:solidFill>
                <a:srgbClr val="0B0B45"/>
              </a:solidFill>
              <a:latin typeface="Source Sans Pro"/>
              <a:ea typeface="Source Sans Pro"/>
              <a:cs typeface="Source Sans Pro"/>
              <a:sym typeface="Source Sans Pro"/>
            </a:endParaRPr>
          </a:p>
          <a:p>
            <a:pPr marL="604519" lvl="1" indent="-302260">
              <a:lnSpc>
                <a:spcPts val="3863"/>
              </a:lnSpc>
              <a:buFont typeface="Arial"/>
              <a:buChar char="•"/>
            </a:pPr>
            <a:r>
              <a:rPr lang="en-US" sz="2799" dirty="0">
                <a:solidFill>
                  <a:srgbClr val="0B0B45"/>
                </a:solidFill>
                <a:latin typeface="Source Sans Pro"/>
                <a:ea typeface="Source Sans Pro"/>
                <a:cs typeface="Source Sans Pro"/>
                <a:sym typeface="Source Sans Pro"/>
              </a:rPr>
              <a:t>Focus on what you do best</a:t>
            </a:r>
          </a:p>
          <a:p>
            <a:pPr marL="604519" lvl="1" indent="-302260">
              <a:lnSpc>
                <a:spcPts val="3863"/>
              </a:lnSpc>
              <a:buFont typeface="Arial"/>
              <a:buChar char="•"/>
            </a:pPr>
            <a:r>
              <a:rPr lang="en-US" sz="2799" dirty="0">
                <a:solidFill>
                  <a:srgbClr val="0B0B45"/>
                </a:solidFill>
                <a:latin typeface="Source Sans Pro"/>
                <a:ea typeface="Source Sans Pro"/>
                <a:cs typeface="Source Sans Pro"/>
                <a:sym typeface="Source Sans Pro"/>
              </a:rPr>
              <a:t>Understand and excel in your natural, preferred roles </a:t>
            </a:r>
          </a:p>
          <a:p>
            <a:pPr marL="604519" lvl="1" indent="-302260">
              <a:lnSpc>
                <a:spcPts val="3863"/>
              </a:lnSpc>
              <a:buFont typeface="Arial"/>
              <a:buChar char="•"/>
            </a:pPr>
            <a:r>
              <a:rPr lang="en-US" sz="2799" dirty="0">
                <a:solidFill>
                  <a:srgbClr val="0B0B45"/>
                </a:solidFill>
                <a:latin typeface="Source Sans Pro"/>
                <a:ea typeface="Source Sans Pro"/>
                <a:cs typeface="Source Sans Pro"/>
                <a:sym typeface="Source Sans Pro"/>
              </a:rPr>
              <a:t>Manage your least-preferred roles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780C8-4F78-A972-F4BB-0453ED5DB3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8D730F-2EDA-20CB-0966-18C8755A6599}"/>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C1C84E68-F86A-672C-054A-72DE3E78C45D}"/>
              </a:ext>
            </a:extLst>
          </p:cNvPr>
          <p:cNvSpPr txBox="1"/>
          <p:nvPr/>
        </p:nvSpPr>
        <p:spPr>
          <a:xfrm>
            <a:off x="1246711" y="1143000"/>
            <a:ext cx="11652477" cy="845820"/>
          </a:xfrm>
          <a:prstGeom prst="rect">
            <a:avLst/>
          </a:prstGeom>
        </p:spPr>
        <p:txBody>
          <a:bodyPr lIns="0" tIns="0" rIns="0" bIns="0" rtlCol="0" anchor="t">
            <a:spAutoFit/>
          </a:bodyPr>
          <a:lstStyle/>
          <a:p>
            <a:pPr algn="l">
              <a:lnSpc>
                <a:spcPts val="6300"/>
              </a:lnSpc>
            </a:pPr>
            <a:r>
              <a:rPr lang="en-US" sz="6300" dirty="0">
                <a:solidFill>
                  <a:srgbClr val="372A28"/>
                </a:solidFill>
                <a:latin typeface="Source Sans Pro"/>
                <a:ea typeface="Source Sans Pro"/>
                <a:cs typeface="Source Sans Pro"/>
                <a:sym typeface="Source Sans Pro"/>
              </a:rPr>
              <a:t>YOUR TEAM ROLE PREFERENCES</a:t>
            </a:r>
          </a:p>
        </p:txBody>
      </p:sp>
      <p:sp>
        <p:nvSpPr>
          <p:cNvPr id="4" name="Freeform 4">
            <a:extLst>
              <a:ext uri="{FF2B5EF4-FFF2-40B4-BE49-F238E27FC236}">
                <a16:creationId xmlns:a16="http://schemas.microsoft.com/office/drawing/2014/main" id="{4FE19025-5F8C-5999-22E0-EAE7D8F14DBD}"/>
              </a:ext>
            </a:extLst>
          </p:cNvPr>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AD484058-28A8-5C13-2C94-B5ACCCD346AD}"/>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F00BAD97-D362-B006-7C1B-832422219229}"/>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FF9FAF1B-D72E-3F2C-5A0F-C9153334FBC9}"/>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37DDB4E9-5264-F366-33DE-16CF669ED093}"/>
              </a:ext>
            </a:extLst>
          </p:cNvPr>
          <p:cNvGrpSpPr/>
          <p:nvPr/>
        </p:nvGrpSpPr>
        <p:grpSpPr>
          <a:xfrm>
            <a:off x="2884066" y="1988820"/>
            <a:ext cx="11652477" cy="7482691"/>
            <a:chOff x="0" y="0"/>
            <a:chExt cx="17761763" cy="11755958"/>
          </a:xfrm>
        </p:grpSpPr>
        <p:sp>
          <p:nvSpPr>
            <p:cNvPr id="9" name="Freeform 9">
              <a:extLst>
                <a:ext uri="{FF2B5EF4-FFF2-40B4-BE49-F238E27FC236}">
                  <a16:creationId xmlns:a16="http://schemas.microsoft.com/office/drawing/2014/main" id="{632D9395-FAAD-59B1-E8B4-36C04105247C}"/>
                </a:ext>
              </a:extLst>
            </p:cNvPr>
            <p:cNvSpPr/>
            <p:nvPr/>
          </p:nvSpPr>
          <p:spPr>
            <a:xfrm>
              <a:off x="0" y="0"/>
              <a:ext cx="17761713" cy="11756009"/>
            </a:xfrm>
            <a:custGeom>
              <a:avLst/>
              <a:gdLst/>
              <a:ahLst/>
              <a:cxnLst/>
              <a:rect l="l" t="t" r="r" b="b"/>
              <a:pathLst>
                <a:path w="17761713" h="11756009">
                  <a:moveTo>
                    <a:pt x="0" y="0"/>
                  </a:moveTo>
                  <a:lnTo>
                    <a:pt x="17761713" y="0"/>
                  </a:lnTo>
                  <a:lnTo>
                    <a:pt x="17761713" y="11756009"/>
                  </a:lnTo>
                  <a:lnTo>
                    <a:pt x="0" y="11756009"/>
                  </a:lnTo>
                  <a:lnTo>
                    <a:pt x="0" y="0"/>
                  </a:lnTo>
                  <a:close/>
                </a:path>
              </a:pathLst>
            </a:custGeom>
            <a:blipFill>
              <a:blip r:embed="rId10"/>
              <a:stretch>
                <a:fillRect l="-22171" t="-21043" r="-27163" b="-5870"/>
              </a:stretch>
            </a:blipFill>
          </p:spPr>
          <p:txBody>
            <a:bodyPr/>
            <a:lstStyle/>
            <a:p>
              <a:endParaRPr lang="en-US"/>
            </a:p>
          </p:txBody>
        </p:sp>
      </p:grpSp>
    </p:spTree>
    <p:extLst>
      <p:ext uri="{BB962C8B-B14F-4D97-AF65-F5344CB8AC3E}">
        <p14:creationId xmlns:p14="http://schemas.microsoft.com/office/powerpoint/2010/main" val="1302000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15305-EF09-E3F3-A24D-25F68F8316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2D1664-F419-967B-F22A-8ADF5BB96E95}"/>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D9B1B41D-8751-3052-8B37-08434E1E6D8E}"/>
              </a:ext>
            </a:extLst>
          </p:cNvPr>
          <p:cNvSpPr txBox="1"/>
          <p:nvPr/>
        </p:nvSpPr>
        <p:spPr>
          <a:xfrm>
            <a:off x="1246711" y="495300"/>
            <a:ext cx="14679089" cy="1634422"/>
          </a:xfrm>
          <a:prstGeom prst="rect">
            <a:avLst/>
          </a:prstGeom>
        </p:spPr>
        <p:txBody>
          <a:bodyPr wrap="square" lIns="0" tIns="0" rIns="0" bIns="0" rtlCol="0" anchor="t">
            <a:spAutoFit/>
          </a:bodyPr>
          <a:lstStyle/>
          <a:p>
            <a:pPr>
              <a:lnSpc>
                <a:spcPts val="6300"/>
              </a:lnSpc>
            </a:pPr>
            <a:r>
              <a:rPr lang="en-US" sz="5400" dirty="0">
                <a:solidFill>
                  <a:srgbClr val="372A28"/>
                </a:solidFill>
                <a:latin typeface="Source Sans Pro"/>
                <a:ea typeface="Source Sans Pro"/>
                <a:sym typeface="Source Sans Pro Bold"/>
              </a:rPr>
              <a:t>OBSERVED TEAM ROLE </a:t>
            </a:r>
          </a:p>
          <a:p>
            <a:pPr>
              <a:lnSpc>
                <a:spcPts val="6300"/>
              </a:lnSpc>
            </a:pPr>
            <a:r>
              <a:rPr lang="en-US" sz="5400" dirty="0">
                <a:solidFill>
                  <a:srgbClr val="372A28"/>
                </a:solidFill>
                <a:latin typeface="Source Sans Pro"/>
                <a:ea typeface="Source Sans Pro"/>
                <a:sym typeface="Source Sans Pro Bold"/>
              </a:rPr>
              <a:t>STRENGTHS &amp; WEAKNESSES</a:t>
            </a:r>
          </a:p>
        </p:txBody>
      </p:sp>
      <p:sp>
        <p:nvSpPr>
          <p:cNvPr id="4" name="Freeform 4">
            <a:extLst>
              <a:ext uri="{FF2B5EF4-FFF2-40B4-BE49-F238E27FC236}">
                <a16:creationId xmlns:a16="http://schemas.microsoft.com/office/drawing/2014/main" id="{96C42CA3-06BA-EAA0-B284-08977FC8B0D8}"/>
              </a:ext>
            </a:extLst>
          </p:cNvPr>
          <p:cNvSpPr/>
          <p:nvPr/>
        </p:nvSpPr>
        <p:spPr>
          <a:xfrm>
            <a:off x="0" y="2004921"/>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C284A52C-1786-E203-F850-8C93C0E72CBE}"/>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515FFDFC-B147-30E0-FEF0-7E84EF4D95A6}"/>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93339F59-2D28-AB6F-C7E6-F4D50DFEE8DB}"/>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73966B45-4DC3-CA83-E70A-ABFE581840BA}"/>
              </a:ext>
            </a:extLst>
          </p:cNvPr>
          <p:cNvGrpSpPr/>
          <p:nvPr/>
        </p:nvGrpSpPr>
        <p:grpSpPr>
          <a:xfrm>
            <a:off x="3581400" y="2403371"/>
            <a:ext cx="10438453" cy="6932330"/>
            <a:chOff x="0" y="0"/>
            <a:chExt cx="17113910" cy="11365598"/>
          </a:xfrm>
        </p:grpSpPr>
        <p:sp>
          <p:nvSpPr>
            <p:cNvPr id="9" name="Freeform 9">
              <a:extLst>
                <a:ext uri="{FF2B5EF4-FFF2-40B4-BE49-F238E27FC236}">
                  <a16:creationId xmlns:a16="http://schemas.microsoft.com/office/drawing/2014/main" id="{E88E7774-ACD4-0FEC-3075-37D303ABC0B1}"/>
                </a:ext>
              </a:extLst>
            </p:cNvPr>
            <p:cNvSpPr/>
            <p:nvPr/>
          </p:nvSpPr>
          <p:spPr>
            <a:xfrm>
              <a:off x="0" y="0"/>
              <a:ext cx="17113886" cy="11365611"/>
            </a:xfrm>
            <a:custGeom>
              <a:avLst/>
              <a:gdLst/>
              <a:ahLst/>
              <a:cxnLst/>
              <a:rect l="l" t="t" r="r" b="b"/>
              <a:pathLst>
                <a:path w="17113886" h="11365611">
                  <a:moveTo>
                    <a:pt x="0" y="0"/>
                  </a:moveTo>
                  <a:lnTo>
                    <a:pt x="17113886" y="0"/>
                  </a:lnTo>
                  <a:lnTo>
                    <a:pt x="17113886" y="11365611"/>
                  </a:lnTo>
                  <a:lnTo>
                    <a:pt x="0" y="11365611"/>
                  </a:lnTo>
                  <a:lnTo>
                    <a:pt x="0" y="0"/>
                  </a:lnTo>
                  <a:close/>
                </a:path>
              </a:pathLst>
            </a:custGeom>
            <a:blipFill>
              <a:blip r:embed="rId10"/>
              <a:stretch>
                <a:fillRect l="-22222" t="-20565" r="-27454" b="-6209"/>
              </a:stretch>
            </a:blipFill>
          </p:spPr>
          <p:txBody>
            <a:bodyPr/>
            <a:lstStyle/>
            <a:p>
              <a:endParaRPr lang="en-US"/>
            </a:p>
          </p:txBody>
        </p:sp>
      </p:grpSp>
    </p:spTree>
    <p:extLst>
      <p:ext uri="{BB962C8B-B14F-4D97-AF65-F5344CB8AC3E}">
        <p14:creationId xmlns:p14="http://schemas.microsoft.com/office/powerpoint/2010/main" val="252586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0BC3D-4AB7-0AEA-8EA6-884A497BEA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3D7D8F-B876-B1C8-410E-C91E6709B759}"/>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66C846A5-9841-FE88-025D-60C937625112}"/>
              </a:ext>
            </a:extLst>
          </p:cNvPr>
          <p:cNvSpPr txBox="1"/>
          <p:nvPr/>
        </p:nvSpPr>
        <p:spPr>
          <a:xfrm>
            <a:off x="1246711" y="495300"/>
            <a:ext cx="14679089" cy="807913"/>
          </a:xfrm>
          <a:prstGeom prst="rect">
            <a:avLst/>
          </a:prstGeom>
        </p:spPr>
        <p:txBody>
          <a:bodyPr wrap="square" lIns="0" tIns="0" rIns="0" bIns="0" rtlCol="0" anchor="t">
            <a:spAutoFit/>
          </a:bodyPr>
          <a:lstStyle/>
          <a:p>
            <a:pPr>
              <a:lnSpc>
                <a:spcPts val="6300"/>
              </a:lnSpc>
            </a:pPr>
            <a:r>
              <a:rPr lang="en-US" sz="5400" dirty="0">
                <a:solidFill>
                  <a:srgbClr val="372A28"/>
                </a:solidFill>
                <a:latin typeface="Source Sans Pro"/>
                <a:ea typeface="Source Sans Pro"/>
                <a:sym typeface="Source Sans Pro Bold"/>
              </a:rPr>
              <a:t>IMPORTANCE OF COHERENCE</a:t>
            </a:r>
          </a:p>
        </p:txBody>
      </p:sp>
      <p:sp>
        <p:nvSpPr>
          <p:cNvPr id="4" name="Freeform 4">
            <a:extLst>
              <a:ext uri="{FF2B5EF4-FFF2-40B4-BE49-F238E27FC236}">
                <a16:creationId xmlns:a16="http://schemas.microsoft.com/office/drawing/2014/main" id="{F0B22CA5-35D7-778D-5A33-3B4AC2DF9FB0}"/>
              </a:ext>
            </a:extLst>
          </p:cNvPr>
          <p:cNvSpPr/>
          <p:nvPr/>
        </p:nvSpPr>
        <p:spPr>
          <a:xfrm>
            <a:off x="0" y="1342064"/>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0AB08A99-CFEB-9FC0-487D-D424DA008E07}"/>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81BE8460-5EC0-0BF9-7F10-C87F8EEC33EE}"/>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6E11A229-88DE-0BA7-9968-DE31A530E41B}"/>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0" name="Group 8">
            <a:extLst>
              <a:ext uri="{FF2B5EF4-FFF2-40B4-BE49-F238E27FC236}">
                <a16:creationId xmlns:a16="http://schemas.microsoft.com/office/drawing/2014/main" id="{0AB8D1FA-9947-02AD-4895-1C99755254D1}"/>
              </a:ext>
            </a:extLst>
          </p:cNvPr>
          <p:cNvGrpSpPr/>
          <p:nvPr/>
        </p:nvGrpSpPr>
        <p:grpSpPr>
          <a:xfrm>
            <a:off x="3352800" y="1591666"/>
            <a:ext cx="11892924" cy="7896109"/>
            <a:chOff x="0" y="0"/>
            <a:chExt cx="17306836" cy="11516589"/>
          </a:xfrm>
        </p:grpSpPr>
        <p:sp>
          <p:nvSpPr>
            <p:cNvPr id="11" name="Freeform 9">
              <a:extLst>
                <a:ext uri="{FF2B5EF4-FFF2-40B4-BE49-F238E27FC236}">
                  <a16:creationId xmlns:a16="http://schemas.microsoft.com/office/drawing/2014/main" id="{6CAE9371-CEE8-959F-3799-FB81639F6B30}"/>
                </a:ext>
              </a:extLst>
            </p:cNvPr>
            <p:cNvSpPr/>
            <p:nvPr/>
          </p:nvSpPr>
          <p:spPr>
            <a:xfrm>
              <a:off x="0" y="0"/>
              <a:ext cx="17306798" cy="11516614"/>
            </a:xfrm>
            <a:custGeom>
              <a:avLst/>
              <a:gdLst/>
              <a:ahLst/>
              <a:cxnLst/>
              <a:rect l="l" t="t" r="r" b="b"/>
              <a:pathLst>
                <a:path w="17306798" h="11516614">
                  <a:moveTo>
                    <a:pt x="0" y="0"/>
                  </a:moveTo>
                  <a:lnTo>
                    <a:pt x="17306798" y="0"/>
                  </a:lnTo>
                  <a:lnTo>
                    <a:pt x="17306798" y="11516614"/>
                  </a:lnTo>
                  <a:lnTo>
                    <a:pt x="0" y="11516614"/>
                  </a:lnTo>
                  <a:lnTo>
                    <a:pt x="0" y="0"/>
                  </a:lnTo>
                  <a:close/>
                </a:path>
              </a:pathLst>
            </a:custGeom>
            <a:blipFill>
              <a:blip r:embed="rId10"/>
              <a:stretch>
                <a:fillRect l="-22081" t="-20875" r="-27422" b="-5502"/>
              </a:stretch>
            </a:blipFill>
          </p:spPr>
          <p:txBody>
            <a:bodyPr/>
            <a:lstStyle/>
            <a:p>
              <a:endParaRPr lang="en-US"/>
            </a:p>
          </p:txBody>
        </p:sp>
      </p:grpSp>
    </p:spTree>
    <p:extLst>
      <p:ext uri="{BB962C8B-B14F-4D97-AF65-F5344CB8AC3E}">
        <p14:creationId xmlns:p14="http://schemas.microsoft.com/office/powerpoint/2010/main" val="4056351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95A7-83AA-BA7D-EFB7-5B4C2D2E31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F2E359-4AA4-B4CB-A317-3377FD08A8A0}"/>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5AD9FA44-39BE-3337-683B-79BA77479D22}"/>
              </a:ext>
            </a:extLst>
          </p:cNvPr>
          <p:cNvSpPr txBox="1"/>
          <p:nvPr/>
        </p:nvSpPr>
        <p:spPr>
          <a:xfrm>
            <a:off x="1246711" y="495300"/>
            <a:ext cx="14679089" cy="807913"/>
          </a:xfrm>
          <a:prstGeom prst="rect">
            <a:avLst/>
          </a:prstGeom>
        </p:spPr>
        <p:txBody>
          <a:bodyPr wrap="square" lIns="0" tIns="0" rIns="0" bIns="0" rtlCol="0" anchor="t">
            <a:spAutoFit/>
          </a:bodyPr>
          <a:lstStyle/>
          <a:p>
            <a:pPr>
              <a:lnSpc>
                <a:spcPts val="6300"/>
              </a:lnSpc>
            </a:pPr>
            <a:r>
              <a:rPr lang="en-US" sz="5400" dirty="0">
                <a:solidFill>
                  <a:srgbClr val="372A28"/>
                </a:solidFill>
                <a:latin typeface="Source Sans Pro"/>
                <a:ea typeface="Source Sans Pro"/>
                <a:sym typeface="Source Sans Pro Bold"/>
              </a:rPr>
              <a:t>COMPARING SELF &amp; OBSERVER PERCEPTIONS</a:t>
            </a:r>
          </a:p>
        </p:txBody>
      </p:sp>
      <p:sp>
        <p:nvSpPr>
          <p:cNvPr id="4" name="Freeform 4">
            <a:extLst>
              <a:ext uri="{FF2B5EF4-FFF2-40B4-BE49-F238E27FC236}">
                <a16:creationId xmlns:a16="http://schemas.microsoft.com/office/drawing/2014/main" id="{40DDBD69-D646-FA48-12F6-22D1F0697417}"/>
              </a:ext>
            </a:extLst>
          </p:cNvPr>
          <p:cNvSpPr/>
          <p:nvPr/>
        </p:nvSpPr>
        <p:spPr>
          <a:xfrm>
            <a:off x="0" y="1342064"/>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7D5E5249-93FD-66A5-BEA7-318D5565837F}"/>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005FC72E-8EBE-FC45-178D-08424F27988D}"/>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600B4B11-86AB-7838-E3EF-969299DDFA1D}"/>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4">
            <a:extLst>
              <a:ext uri="{FF2B5EF4-FFF2-40B4-BE49-F238E27FC236}">
                <a16:creationId xmlns:a16="http://schemas.microsoft.com/office/drawing/2014/main" id="{B946813B-AEBA-65AC-7CA5-56CA59820378}"/>
              </a:ext>
            </a:extLst>
          </p:cNvPr>
          <p:cNvSpPr txBox="1"/>
          <p:nvPr/>
        </p:nvSpPr>
        <p:spPr>
          <a:xfrm>
            <a:off x="4485894" y="3018425"/>
            <a:ext cx="74619" cy="776954"/>
          </a:xfrm>
          <a:prstGeom prst="rect">
            <a:avLst/>
          </a:prstGeom>
        </p:spPr>
        <p:txBody>
          <a:bodyPr lIns="0" tIns="0" rIns="0" bIns="0" rtlCol="0" anchor="t">
            <a:spAutoFit/>
          </a:bodyPr>
          <a:lstStyle/>
          <a:p>
            <a:pPr algn="l">
              <a:lnSpc>
                <a:spcPts val="6999"/>
              </a:lnSpc>
            </a:pPr>
            <a:r>
              <a:rPr lang="en-US" sz="3000" i="1">
                <a:solidFill>
                  <a:srgbClr val="A0326E"/>
                </a:solidFill>
                <a:latin typeface="Source Sans Pro Italics"/>
                <a:ea typeface="Source Sans Pro Italics"/>
                <a:cs typeface="Source Sans Pro Italics"/>
                <a:sym typeface="Source Sans Pro Italics"/>
              </a:rPr>
              <a:t> </a:t>
            </a:r>
          </a:p>
        </p:txBody>
      </p:sp>
      <p:grpSp>
        <p:nvGrpSpPr>
          <p:cNvPr id="9" name="Group 8">
            <a:extLst>
              <a:ext uri="{FF2B5EF4-FFF2-40B4-BE49-F238E27FC236}">
                <a16:creationId xmlns:a16="http://schemas.microsoft.com/office/drawing/2014/main" id="{102BFC15-3CAE-C7AB-B0F0-4609C9B4AF5A}"/>
              </a:ext>
            </a:extLst>
          </p:cNvPr>
          <p:cNvGrpSpPr/>
          <p:nvPr/>
        </p:nvGrpSpPr>
        <p:grpSpPr>
          <a:xfrm>
            <a:off x="2971800" y="2037750"/>
            <a:ext cx="12322902" cy="8200101"/>
            <a:chOff x="0" y="0"/>
            <a:chExt cx="16430536" cy="10933468"/>
          </a:xfrm>
        </p:grpSpPr>
        <p:sp>
          <p:nvSpPr>
            <p:cNvPr id="12" name="Freeform 9">
              <a:extLst>
                <a:ext uri="{FF2B5EF4-FFF2-40B4-BE49-F238E27FC236}">
                  <a16:creationId xmlns:a16="http://schemas.microsoft.com/office/drawing/2014/main" id="{49530FFD-F574-7AFB-9A30-D9AE908730F6}"/>
                </a:ext>
              </a:extLst>
            </p:cNvPr>
            <p:cNvSpPr/>
            <p:nvPr/>
          </p:nvSpPr>
          <p:spPr>
            <a:xfrm>
              <a:off x="0" y="0"/>
              <a:ext cx="16430498" cy="10933430"/>
            </a:xfrm>
            <a:custGeom>
              <a:avLst/>
              <a:gdLst/>
              <a:ahLst/>
              <a:cxnLst/>
              <a:rect l="l" t="t" r="r" b="b"/>
              <a:pathLst>
                <a:path w="16430498" h="10933430">
                  <a:moveTo>
                    <a:pt x="0" y="0"/>
                  </a:moveTo>
                  <a:lnTo>
                    <a:pt x="16430498" y="0"/>
                  </a:lnTo>
                  <a:lnTo>
                    <a:pt x="16430498" y="10933430"/>
                  </a:lnTo>
                  <a:lnTo>
                    <a:pt x="0" y="10933430"/>
                  </a:lnTo>
                  <a:lnTo>
                    <a:pt x="0" y="0"/>
                  </a:lnTo>
                  <a:close/>
                </a:path>
              </a:pathLst>
            </a:custGeom>
            <a:blipFill>
              <a:blip r:embed="rId10"/>
              <a:stretch>
                <a:fillRect l="-22081" t="-20875" r="-27422" b="-5502"/>
              </a:stretch>
            </a:blipFill>
          </p:spPr>
          <p:txBody>
            <a:bodyPr/>
            <a:lstStyle/>
            <a:p>
              <a:endParaRPr lang="en-US"/>
            </a:p>
          </p:txBody>
        </p:sp>
      </p:grpSp>
      <p:grpSp>
        <p:nvGrpSpPr>
          <p:cNvPr id="13" name="Group 10">
            <a:extLst>
              <a:ext uri="{FF2B5EF4-FFF2-40B4-BE49-F238E27FC236}">
                <a16:creationId xmlns:a16="http://schemas.microsoft.com/office/drawing/2014/main" id="{FFC0DF2D-FE7C-8335-3174-2D4BFA4F7EEE}"/>
              </a:ext>
            </a:extLst>
          </p:cNvPr>
          <p:cNvGrpSpPr/>
          <p:nvPr/>
        </p:nvGrpSpPr>
        <p:grpSpPr>
          <a:xfrm>
            <a:off x="4314825" y="6944916"/>
            <a:ext cx="1657350" cy="285750"/>
            <a:chOff x="0" y="0"/>
            <a:chExt cx="2209800" cy="381000"/>
          </a:xfrm>
        </p:grpSpPr>
        <p:sp>
          <p:nvSpPr>
            <p:cNvPr id="14" name="Freeform 11">
              <a:extLst>
                <a:ext uri="{FF2B5EF4-FFF2-40B4-BE49-F238E27FC236}">
                  <a16:creationId xmlns:a16="http://schemas.microsoft.com/office/drawing/2014/main" id="{5DE2A50A-D08F-51C8-6B42-1D2C099414DA}"/>
                </a:ext>
              </a:extLst>
            </p:cNvPr>
            <p:cNvSpPr/>
            <p:nvPr/>
          </p:nvSpPr>
          <p:spPr>
            <a:xfrm>
              <a:off x="0" y="0"/>
              <a:ext cx="2209800" cy="381000"/>
            </a:xfrm>
            <a:custGeom>
              <a:avLst/>
              <a:gdLst/>
              <a:ahLst/>
              <a:cxnLst/>
              <a:rect l="l" t="t" r="r" b="b"/>
              <a:pathLst>
                <a:path w="2209800" h="381000">
                  <a:moveTo>
                    <a:pt x="0" y="88900"/>
                  </a:moveTo>
                  <a:cubicBezTo>
                    <a:pt x="0" y="33401"/>
                    <a:pt x="51562" y="0"/>
                    <a:pt x="99441" y="0"/>
                  </a:cubicBezTo>
                  <a:lnTo>
                    <a:pt x="2110359" y="0"/>
                  </a:lnTo>
                  <a:lnTo>
                    <a:pt x="2110359" y="38100"/>
                  </a:lnTo>
                  <a:lnTo>
                    <a:pt x="2110359" y="0"/>
                  </a:lnTo>
                  <a:cubicBezTo>
                    <a:pt x="2158238" y="0"/>
                    <a:pt x="2209800" y="33401"/>
                    <a:pt x="2209800" y="88900"/>
                  </a:cubicBezTo>
                  <a:lnTo>
                    <a:pt x="2171700" y="88900"/>
                  </a:lnTo>
                  <a:lnTo>
                    <a:pt x="2209800" y="88900"/>
                  </a:lnTo>
                  <a:lnTo>
                    <a:pt x="2209800" y="292100"/>
                  </a:lnTo>
                  <a:lnTo>
                    <a:pt x="2171700" y="292100"/>
                  </a:lnTo>
                  <a:lnTo>
                    <a:pt x="2209800" y="292100"/>
                  </a:lnTo>
                  <a:cubicBezTo>
                    <a:pt x="2209800" y="347599"/>
                    <a:pt x="2158238" y="381000"/>
                    <a:pt x="2110359" y="381000"/>
                  </a:cubicBezTo>
                  <a:lnTo>
                    <a:pt x="2110359" y="342900"/>
                  </a:lnTo>
                  <a:lnTo>
                    <a:pt x="2110359" y="381000"/>
                  </a:lnTo>
                  <a:lnTo>
                    <a:pt x="99441" y="381000"/>
                  </a:lnTo>
                  <a:lnTo>
                    <a:pt x="99441" y="342900"/>
                  </a:lnTo>
                  <a:lnTo>
                    <a:pt x="99441" y="381000"/>
                  </a:lnTo>
                  <a:cubicBezTo>
                    <a:pt x="51562" y="381000"/>
                    <a:pt x="0" y="347599"/>
                    <a:pt x="0" y="292100"/>
                  </a:cubicBezTo>
                  <a:lnTo>
                    <a:pt x="0" y="88900"/>
                  </a:lnTo>
                  <a:lnTo>
                    <a:pt x="38100" y="88900"/>
                  </a:lnTo>
                  <a:lnTo>
                    <a:pt x="0" y="88900"/>
                  </a:lnTo>
                  <a:moveTo>
                    <a:pt x="76200" y="88900"/>
                  </a:moveTo>
                  <a:lnTo>
                    <a:pt x="76200" y="292100"/>
                  </a:lnTo>
                  <a:lnTo>
                    <a:pt x="38100" y="292100"/>
                  </a:lnTo>
                  <a:lnTo>
                    <a:pt x="76200" y="292100"/>
                  </a:lnTo>
                  <a:cubicBezTo>
                    <a:pt x="76200" y="292735"/>
                    <a:pt x="79629" y="304800"/>
                    <a:pt x="99441" y="304800"/>
                  </a:cubicBezTo>
                  <a:lnTo>
                    <a:pt x="2110359" y="304800"/>
                  </a:lnTo>
                  <a:cubicBezTo>
                    <a:pt x="2130171" y="304800"/>
                    <a:pt x="2133600" y="292735"/>
                    <a:pt x="2133600" y="292100"/>
                  </a:cubicBezTo>
                  <a:lnTo>
                    <a:pt x="2133600" y="88900"/>
                  </a:lnTo>
                  <a:cubicBezTo>
                    <a:pt x="2133600" y="88265"/>
                    <a:pt x="2130171" y="76200"/>
                    <a:pt x="2110359" y="76200"/>
                  </a:cubicBezTo>
                  <a:lnTo>
                    <a:pt x="99441" y="76200"/>
                  </a:lnTo>
                  <a:lnTo>
                    <a:pt x="99441" y="38100"/>
                  </a:lnTo>
                  <a:lnTo>
                    <a:pt x="99441" y="76200"/>
                  </a:lnTo>
                  <a:cubicBezTo>
                    <a:pt x="79629" y="76200"/>
                    <a:pt x="76200" y="88265"/>
                    <a:pt x="76200" y="88900"/>
                  </a:cubicBezTo>
                  <a:close/>
                </a:path>
              </a:pathLst>
            </a:custGeom>
            <a:solidFill>
              <a:srgbClr val="CC6B0B"/>
            </a:solidFill>
          </p:spPr>
          <p:txBody>
            <a:bodyPr/>
            <a:lstStyle/>
            <a:p>
              <a:endParaRPr lang="en-US"/>
            </a:p>
          </p:txBody>
        </p:sp>
      </p:grpSp>
      <p:grpSp>
        <p:nvGrpSpPr>
          <p:cNvPr id="15" name="Group 12">
            <a:extLst>
              <a:ext uri="{FF2B5EF4-FFF2-40B4-BE49-F238E27FC236}">
                <a16:creationId xmlns:a16="http://schemas.microsoft.com/office/drawing/2014/main" id="{FBC433D0-30A6-FAA9-1DAE-1F1AF8B3D731}"/>
              </a:ext>
            </a:extLst>
          </p:cNvPr>
          <p:cNvGrpSpPr/>
          <p:nvPr/>
        </p:nvGrpSpPr>
        <p:grpSpPr>
          <a:xfrm>
            <a:off x="9419787" y="4751451"/>
            <a:ext cx="605057" cy="3992108"/>
            <a:chOff x="0" y="0"/>
            <a:chExt cx="806742" cy="5322811"/>
          </a:xfrm>
        </p:grpSpPr>
        <p:sp>
          <p:nvSpPr>
            <p:cNvPr id="16" name="Freeform 13">
              <a:extLst>
                <a:ext uri="{FF2B5EF4-FFF2-40B4-BE49-F238E27FC236}">
                  <a16:creationId xmlns:a16="http://schemas.microsoft.com/office/drawing/2014/main" id="{44BE3FEC-D270-B5FD-AB90-A7A3A96E3509}"/>
                </a:ext>
              </a:extLst>
            </p:cNvPr>
            <p:cNvSpPr/>
            <p:nvPr/>
          </p:nvSpPr>
          <p:spPr>
            <a:xfrm>
              <a:off x="0" y="0"/>
              <a:ext cx="806704" cy="5322824"/>
            </a:xfrm>
            <a:custGeom>
              <a:avLst/>
              <a:gdLst/>
              <a:ahLst/>
              <a:cxnLst/>
              <a:rect l="l" t="t" r="r" b="b"/>
              <a:pathLst>
                <a:path w="806704" h="5322824">
                  <a:moveTo>
                    <a:pt x="0" y="0"/>
                  </a:moveTo>
                  <a:lnTo>
                    <a:pt x="806704" y="0"/>
                  </a:lnTo>
                  <a:lnTo>
                    <a:pt x="806704" y="5322824"/>
                  </a:lnTo>
                  <a:lnTo>
                    <a:pt x="0" y="5322824"/>
                  </a:lnTo>
                  <a:close/>
                </a:path>
              </a:pathLst>
            </a:custGeom>
            <a:solidFill>
              <a:srgbClr val="FFFFFF">
                <a:alpha val="63922"/>
              </a:srgbClr>
            </a:solidFill>
          </p:spPr>
          <p:txBody>
            <a:bodyPr/>
            <a:lstStyle/>
            <a:p>
              <a:endParaRPr lang="en-US"/>
            </a:p>
          </p:txBody>
        </p:sp>
      </p:grpSp>
      <p:grpSp>
        <p:nvGrpSpPr>
          <p:cNvPr id="17" name="Group 14">
            <a:extLst>
              <a:ext uri="{FF2B5EF4-FFF2-40B4-BE49-F238E27FC236}">
                <a16:creationId xmlns:a16="http://schemas.microsoft.com/office/drawing/2014/main" id="{A5109AB1-C979-3C4E-34D0-93A335E63072}"/>
              </a:ext>
            </a:extLst>
          </p:cNvPr>
          <p:cNvGrpSpPr/>
          <p:nvPr/>
        </p:nvGrpSpPr>
        <p:grpSpPr>
          <a:xfrm>
            <a:off x="10678135" y="5312464"/>
            <a:ext cx="2287581" cy="3431096"/>
            <a:chOff x="0" y="0"/>
            <a:chExt cx="3050108" cy="4574794"/>
          </a:xfrm>
        </p:grpSpPr>
        <p:sp>
          <p:nvSpPr>
            <p:cNvPr id="18" name="Freeform 15">
              <a:extLst>
                <a:ext uri="{FF2B5EF4-FFF2-40B4-BE49-F238E27FC236}">
                  <a16:creationId xmlns:a16="http://schemas.microsoft.com/office/drawing/2014/main" id="{E6B997D3-5E35-FDD4-5278-FF786724C9B5}"/>
                </a:ext>
              </a:extLst>
            </p:cNvPr>
            <p:cNvSpPr/>
            <p:nvPr/>
          </p:nvSpPr>
          <p:spPr>
            <a:xfrm>
              <a:off x="0" y="0"/>
              <a:ext cx="3050159" cy="4574794"/>
            </a:xfrm>
            <a:custGeom>
              <a:avLst/>
              <a:gdLst/>
              <a:ahLst/>
              <a:cxnLst/>
              <a:rect l="l" t="t" r="r" b="b"/>
              <a:pathLst>
                <a:path w="3050159" h="4574794">
                  <a:moveTo>
                    <a:pt x="0" y="0"/>
                  </a:moveTo>
                  <a:lnTo>
                    <a:pt x="3050159" y="0"/>
                  </a:lnTo>
                  <a:lnTo>
                    <a:pt x="3050159" y="4574794"/>
                  </a:lnTo>
                  <a:lnTo>
                    <a:pt x="0" y="4574794"/>
                  </a:lnTo>
                  <a:close/>
                </a:path>
              </a:pathLst>
            </a:custGeom>
            <a:solidFill>
              <a:srgbClr val="FFFFFF">
                <a:alpha val="63922"/>
              </a:srgbClr>
            </a:solidFill>
          </p:spPr>
          <p:txBody>
            <a:bodyPr/>
            <a:lstStyle/>
            <a:p>
              <a:endParaRPr lang="en-US"/>
            </a:p>
          </p:txBody>
        </p:sp>
      </p:grpSp>
      <p:grpSp>
        <p:nvGrpSpPr>
          <p:cNvPr id="19" name="Group 16">
            <a:extLst>
              <a:ext uri="{FF2B5EF4-FFF2-40B4-BE49-F238E27FC236}">
                <a16:creationId xmlns:a16="http://schemas.microsoft.com/office/drawing/2014/main" id="{17B4A1EE-8B50-9C61-AEA0-A82D3F0638FC}"/>
              </a:ext>
            </a:extLst>
          </p:cNvPr>
          <p:cNvGrpSpPr/>
          <p:nvPr/>
        </p:nvGrpSpPr>
        <p:grpSpPr>
          <a:xfrm>
            <a:off x="13635257" y="6571859"/>
            <a:ext cx="1452343" cy="2159117"/>
            <a:chOff x="0" y="0"/>
            <a:chExt cx="1936458" cy="2878823"/>
          </a:xfrm>
        </p:grpSpPr>
        <p:sp>
          <p:nvSpPr>
            <p:cNvPr id="20" name="Freeform 17">
              <a:extLst>
                <a:ext uri="{FF2B5EF4-FFF2-40B4-BE49-F238E27FC236}">
                  <a16:creationId xmlns:a16="http://schemas.microsoft.com/office/drawing/2014/main" id="{FD860FB7-BC7F-BCB9-D0CB-C4F00F1EE517}"/>
                </a:ext>
              </a:extLst>
            </p:cNvPr>
            <p:cNvSpPr/>
            <p:nvPr/>
          </p:nvSpPr>
          <p:spPr>
            <a:xfrm>
              <a:off x="0" y="0"/>
              <a:ext cx="1936496" cy="2878836"/>
            </a:xfrm>
            <a:custGeom>
              <a:avLst/>
              <a:gdLst/>
              <a:ahLst/>
              <a:cxnLst/>
              <a:rect l="l" t="t" r="r" b="b"/>
              <a:pathLst>
                <a:path w="1936496" h="2878836">
                  <a:moveTo>
                    <a:pt x="0" y="0"/>
                  </a:moveTo>
                  <a:lnTo>
                    <a:pt x="1936496" y="0"/>
                  </a:lnTo>
                  <a:lnTo>
                    <a:pt x="1936496" y="2878836"/>
                  </a:lnTo>
                  <a:lnTo>
                    <a:pt x="0" y="2878836"/>
                  </a:lnTo>
                  <a:close/>
                </a:path>
              </a:pathLst>
            </a:custGeom>
            <a:solidFill>
              <a:srgbClr val="FFFFFF">
                <a:alpha val="63922"/>
              </a:srgbClr>
            </a:solidFill>
          </p:spPr>
          <p:txBody>
            <a:bodyPr/>
            <a:lstStyle/>
            <a:p>
              <a:endParaRPr lang="en-US"/>
            </a:p>
          </p:txBody>
        </p:sp>
      </p:grpSp>
      <p:sp>
        <p:nvSpPr>
          <p:cNvPr id="21" name="Freeform 18">
            <a:extLst>
              <a:ext uri="{FF2B5EF4-FFF2-40B4-BE49-F238E27FC236}">
                <a16:creationId xmlns:a16="http://schemas.microsoft.com/office/drawing/2014/main" id="{EB3BF98A-3D53-8995-CD03-022A9BDEF69A}"/>
              </a:ext>
            </a:extLst>
          </p:cNvPr>
          <p:cNvSpPr/>
          <p:nvPr/>
        </p:nvSpPr>
        <p:spPr>
          <a:xfrm>
            <a:off x="12300033" y="2673829"/>
            <a:ext cx="3043237" cy="2548890"/>
          </a:xfrm>
          <a:custGeom>
            <a:avLst/>
            <a:gdLst/>
            <a:ahLst/>
            <a:cxnLst/>
            <a:rect l="l" t="t" r="r" b="b"/>
            <a:pathLst>
              <a:path w="3043237" h="2548890">
                <a:moveTo>
                  <a:pt x="0" y="0"/>
                </a:moveTo>
                <a:lnTo>
                  <a:pt x="3043237" y="0"/>
                </a:lnTo>
                <a:lnTo>
                  <a:pt x="3043237" y="2548890"/>
                </a:lnTo>
                <a:lnTo>
                  <a:pt x="0" y="2548890"/>
                </a:lnTo>
                <a:lnTo>
                  <a:pt x="0" y="0"/>
                </a:lnTo>
                <a:close/>
              </a:path>
            </a:pathLst>
          </a:custGeom>
          <a:blipFill>
            <a:blip r:embed="rId11">
              <a:extLst>
                <a:ext uri="{96DAC541-7B7A-43D3-8B79-37D633B846F1}">
                  <asvg:svgBlip xmlns:asvg="http://schemas.microsoft.com/office/drawing/2016/SVG/main" r:embed="rId12"/>
                </a:ext>
              </a:extLst>
            </a:blip>
            <a:stretch>
              <a:fillRect t="-1900" b="-1900"/>
            </a:stretch>
          </a:blipFill>
        </p:spPr>
        <p:txBody>
          <a:bodyPr/>
          <a:lstStyle/>
          <a:p>
            <a:endParaRPr lang="en-US"/>
          </a:p>
        </p:txBody>
      </p:sp>
      <p:sp>
        <p:nvSpPr>
          <p:cNvPr id="22" name="TextBox 19">
            <a:extLst>
              <a:ext uri="{FF2B5EF4-FFF2-40B4-BE49-F238E27FC236}">
                <a16:creationId xmlns:a16="http://schemas.microsoft.com/office/drawing/2014/main" id="{65013611-07F5-6948-F7E8-8C03D1DF7AB3}"/>
              </a:ext>
            </a:extLst>
          </p:cNvPr>
          <p:cNvSpPr txBox="1"/>
          <p:nvPr/>
        </p:nvSpPr>
        <p:spPr>
          <a:xfrm>
            <a:off x="12391473" y="2719549"/>
            <a:ext cx="2860358" cy="2457450"/>
          </a:xfrm>
          <a:prstGeom prst="rect">
            <a:avLst/>
          </a:prstGeom>
        </p:spPr>
        <p:txBody>
          <a:bodyPr lIns="0" tIns="0" rIns="0" bIns="0" rtlCol="0" anchor="t">
            <a:spAutoFit/>
          </a:bodyPr>
          <a:lstStyle/>
          <a:p>
            <a:pPr algn="ctr">
              <a:lnSpc>
                <a:spcPts val="3240"/>
              </a:lnSpc>
            </a:pPr>
            <a:r>
              <a:rPr lang="en-US" sz="2700">
                <a:solidFill>
                  <a:srgbClr val="FFFFFF"/>
                </a:solidFill>
                <a:latin typeface="Source Sans Pro"/>
                <a:ea typeface="Source Sans Pro"/>
                <a:cs typeface="Source Sans Pro"/>
                <a:sym typeface="Source Sans Pro"/>
              </a:rPr>
              <a:t>Look for big differences (~35 points or more)</a:t>
            </a:r>
          </a:p>
          <a:p>
            <a:pPr algn="ctr">
              <a:lnSpc>
                <a:spcPts val="3240"/>
              </a:lnSpc>
            </a:pPr>
            <a:r>
              <a:rPr lang="en-US" sz="2700">
                <a:solidFill>
                  <a:srgbClr val="FFFFFF"/>
                </a:solidFill>
                <a:latin typeface="Source Sans Pro"/>
                <a:ea typeface="Source Sans Pro"/>
                <a:cs typeface="Source Sans Pro"/>
                <a:sym typeface="Source Sans Pro"/>
              </a:rPr>
              <a:t>between self-perception and observer ratings.</a:t>
            </a:r>
          </a:p>
        </p:txBody>
      </p:sp>
      <p:grpSp>
        <p:nvGrpSpPr>
          <p:cNvPr id="23" name="Group 20">
            <a:extLst>
              <a:ext uri="{FF2B5EF4-FFF2-40B4-BE49-F238E27FC236}">
                <a16:creationId xmlns:a16="http://schemas.microsoft.com/office/drawing/2014/main" id="{53021A4B-BF05-C4FF-47C4-61D8816CBC56}"/>
              </a:ext>
            </a:extLst>
          </p:cNvPr>
          <p:cNvGrpSpPr/>
          <p:nvPr/>
        </p:nvGrpSpPr>
        <p:grpSpPr>
          <a:xfrm>
            <a:off x="4314825" y="8266176"/>
            <a:ext cx="1657350" cy="285750"/>
            <a:chOff x="0" y="0"/>
            <a:chExt cx="2209800" cy="381000"/>
          </a:xfrm>
        </p:grpSpPr>
        <p:sp>
          <p:nvSpPr>
            <p:cNvPr id="24" name="Freeform 21">
              <a:extLst>
                <a:ext uri="{FF2B5EF4-FFF2-40B4-BE49-F238E27FC236}">
                  <a16:creationId xmlns:a16="http://schemas.microsoft.com/office/drawing/2014/main" id="{1B002ACF-EAC2-9A59-691E-113335CC4863}"/>
                </a:ext>
              </a:extLst>
            </p:cNvPr>
            <p:cNvSpPr/>
            <p:nvPr/>
          </p:nvSpPr>
          <p:spPr>
            <a:xfrm>
              <a:off x="0" y="0"/>
              <a:ext cx="2209800" cy="381000"/>
            </a:xfrm>
            <a:custGeom>
              <a:avLst/>
              <a:gdLst/>
              <a:ahLst/>
              <a:cxnLst/>
              <a:rect l="l" t="t" r="r" b="b"/>
              <a:pathLst>
                <a:path w="2209800" h="381000">
                  <a:moveTo>
                    <a:pt x="0" y="88900"/>
                  </a:moveTo>
                  <a:cubicBezTo>
                    <a:pt x="0" y="33401"/>
                    <a:pt x="51562" y="0"/>
                    <a:pt x="99441" y="0"/>
                  </a:cubicBezTo>
                  <a:lnTo>
                    <a:pt x="2110359" y="0"/>
                  </a:lnTo>
                  <a:lnTo>
                    <a:pt x="2110359" y="38100"/>
                  </a:lnTo>
                  <a:lnTo>
                    <a:pt x="2110359" y="0"/>
                  </a:lnTo>
                  <a:cubicBezTo>
                    <a:pt x="2158238" y="0"/>
                    <a:pt x="2209800" y="33401"/>
                    <a:pt x="2209800" y="88900"/>
                  </a:cubicBezTo>
                  <a:lnTo>
                    <a:pt x="2171700" y="88900"/>
                  </a:lnTo>
                  <a:lnTo>
                    <a:pt x="2209800" y="88900"/>
                  </a:lnTo>
                  <a:lnTo>
                    <a:pt x="2209800" y="292100"/>
                  </a:lnTo>
                  <a:lnTo>
                    <a:pt x="2171700" y="292100"/>
                  </a:lnTo>
                  <a:lnTo>
                    <a:pt x="2209800" y="292100"/>
                  </a:lnTo>
                  <a:cubicBezTo>
                    <a:pt x="2209800" y="347599"/>
                    <a:pt x="2158238" y="381000"/>
                    <a:pt x="2110359" y="381000"/>
                  </a:cubicBezTo>
                  <a:lnTo>
                    <a:pt x="2110359" y="342900"/>
                  </a:lnTo>
                  <a:lnTo>
                    <a:pt x="2110359" y="381000"/>
                  </a:lnTo>
                  <a:lnTo>
                    <a:pt x="99441" y="381000"/>
                  </a:lnTo>
                  <a:lnTo>
                    <a:pt x="99441" y="342900"/>
                  </a:lnTo>
                  <a:lnTo>
                    <a:pt x="99441" y="381000"/>
                  </a:lnTo>
                  <a:cubicBezTo>
                    <a:pt x="51562" y="381000"/>
                    <a:pt x="0" y="347599"/>
                    <a:pt x="0" y="292100"/>
                  </a:cubicBezTo>
                  <a:lnTo>
                    <a:pt x="0" y="88900"/>
                  </a:lnTo>
                  <a:lnTo>
                    <a:pt x="38100" y="88900"/>
                  </a:lnTo>
                  <a:lnTo>
                    <a:pt x="0" y="88900"/>
                  </a:lnTo>
                  <a:moveTo>
                    <a:pt x="76200" y="88900"/>
                  </a:moveTo>
                  <a:lnTo>
                    <a:pt x="76200" y="292100"/>
                  </a:lnTo>
                  <a:lnTo>
                    <a:pt x="38100" y="292100"/>
                  </a:lnTo>
                  <a:lnTo>
                    <a:pt x="76200" y="292100"/>
                  </a:lnTo>
                  <a:cubicBezTo>
                    <a:pt x="76200" y="292735"/>
                    <a:pt x="79629" y="304800"/>
                    <a:pt x="99441" y="304800"/>
                  </a:cubicBezTo>
                  <a:lnTo>
                    <a:pt x="2110359" y="304800"/>
                  </a:lnTo>
                  <a:cubicBezTo>
                    <a:pt x="2130171" y="304800"/>
                    <a:pt x="2133600" y="292735"/>
                    <a:pt x="2133600" y="292100"/>
                  </a:cubicBezTo>
                  <a:lnTo>
                    <a:pt x="2133600" y="88900"/>
                  </a:lnTo>
                  <a:cubicBezTo>
                    <a:pt x="2133600" y="88265"/>
                    <a:pt x="2130171" y="76200"/>
                    <a:pt x="2110359" y="76200"/>
                  </a:cubicBezTo>
                  <a:lnTo>
                    <a:pt x="99441" y="76200"/>
                  </a:lnTo>
                  <a:lnTo>
                    <a:pt x="99441" y="38100"/>
                  </a:lnTo>
                  <a:lnTo>
                    <a:pt x="99441" y="76200"/>
                  </a:lnTo>
                  <a:cubicBezTo>
                    <a:pt x="79629" y="76200"/>
                    <a:pt x="76200" y="88265"/>
                    <a:pt x="76200" y="88900"/>
                  </a:cubicBezTo>
                  <a:close/>
                </a:path>
              </a:pathLst>
            </a:custGeom>
            <a:solidFill>
              <a:srgbClr val="C00000"/>
            </a:solidFill>
          </p:spPr>
          <p:txBody>
            <a:bodyPr/>
            <a:lstStyle/>
            <a:p>
              <a:endParaRPr lang="en-US"/>
            </a:p>
          </p:txBody>
        </p:sp>
      </p:grpSp>
      <p:grpSp>
        <p:nvGrpSpPr>
          <p:cNvPr id="25" name="Group 22">
            <a:extLst>
              <a:ext uri="{FF2B5EF4-FFF2-40B4-BE49-F238E27FC236}">
                <a16:creationId xmlns:a16="http://schemas.microsoft.com/office/drawing/2014/main" id="{110E00F9-A95D-A7C7-EBA6-C75D71A6BCE4}"/>
              </a:ext>
            </a:extLst>
          </p:cNvPr>
          <p:cNvGrpSpPr/>
          <p:nvPr/>
        </p:nvGrpSpPr>
        <p:grpSpPr>
          <a:xfrm>
            <a:off x="9981981" y="4594289"/>
            <a:ext cx="690782" cy="2257425"/>
            <a:chOff x="0" y="0"/>
            <a:chExt cx="921042" cy="3009900"/>
          </a:xfrm>
        </p:grpSpPr>
        <p:sp>
          <p:nvSpPr>
            <p:cNvPr id="26" name="Freeform 23">
              <a:extLst>
                <a:ext uri="{FF2B5EF4-FFF2-40B4-BE49-F238E27FC236}">
                  <a16:creationId xmlns:a16="http://schemas.microsoft.com/office/drawing/2014/main" id="{30AE70DF-531B-E198-D830-A70E4DF24BD6}"/>
                </a:ext>
              </a:extLst>
            </p:cNvPr>
            <p:cNvSpPr/>
            <p:nvPr/>
          </p:nvSpPr>
          <p:spPr>
            <a:xfrm>
              <a:off x="0" y="0"/>
              <a:ext cx="921131" cy="3009900"/>
            </a:xfrm>
            <a:custGeom>
              <a:avLst/>
              <a:gdLst/>
              <a:ahLst/>
              <a:cxnLst/>
              <a:rect l="l" t="t" r="r" b="b"/>
              <a:pathLst>
                <a:path w="921131" h="3009900">
                  <a:moveTo>
                    <a:pt x="0" y="204851"/>
                  </a:moveTo>
                  <a:cubicBezTo>
                    <a:pt x="0" y="96901"/>
                    <a:pt x="80899" y="0"/>
                    <a:pt x="191643" y="0"/>
                  </a:cubicBezTo>
                  <a:lnTo>
                    <a:pt x="729488" y="0"/>
                  </a:lnTo>
                  <a:lnTo>
                    <a:pt x="729488" y="57150"/>
                  </a:lnTo>
                  <a:lnTo>
                    <a:pt x="729488" y="0"/>
                  </a:lnTo>
                  <a:lnTo>
                    <a:pt x="729488" y="57150"/>
                  </a:lnTo>
                  <a:lnTo>
                    <a:pt x="729488" y="0"/>
                  </a:lnTo>
                  <a:cubicBezTo>
                    <a:pt x="840232" y="0"/>
                    <a:pt x="921131" y="96901"/>
                    <a:pt x="921131" y="204851"/>
                  </a:cubicBezTo>
                  <a:lnTo>
                    <a:pt x="921131" y="2805049"/>
                  </a:lnTo>
                  <a:lnTo>
                    <a:pt x="863981" y="2805049"/>
                  </a:lnTo>
                  <a:lnTo>
                    <a:pt x="921131" y="2805049"/>
                  </a:lnTo>
                  <a:cubicBezTo>
                    <a:pt x="921131" y="2912999"/>
                    <a:pt x="840232" y="3009900"/>
                    <a:pt x="729488" y="3009900"/>
                  </a:cubicBezTo>
                  <a:lnTo>
                    <a:pt x="729488" y="2952750"/>
                  </a:lnTo>
                  <a:lnTo>
                    <a:pt x="729488" y="3009900"/>
                  </a:lnTo>
                  <a:lnTo>
                    <a:pt x="191643" y="3009900"/>
                  </a:lnTo>
                  <a:lnTo>
                    <a:pt x="191643" y="2952750"/>
                  </a:lnTo>
                  <a:lnTo>
                    <a:pt x="191643" y="3009900"/>
                  </a:lnTo>
                  <a:cubicBezTo>
                    <a:pt x="80899" y="3009900"/>
                    <a:pt x="0" y="2912999"/>
                    <a:pt x="0" y="2805049"/>
                  </a:cubicBezTo>
                  <a:lnTo>
                    <a:pt x="0" y="204851"/>
                  </a:lnTo>
                  <a:lnTo>
                    <a:pt x="57150" y="204851"/>
                  </a:lnTo>
                  <a:lnTo>
                    <a:pt x="0" y="204851"/>
                  </a:lnTo>
                  <a:moveTo>
                    <a:pt x="114300" y="204851"/>
                  </a:moveTo>
                  <a:lnTo>
                    <a:pt x="114300" y="2805049"/>
                  </a:lnTo>
                  <a:lnTo>
                    <a:pt x="57150" y="2805049"/>
                  </a:lnTo>
                  <a:lnTo>
                    <a:pt x="114300" y="2805049"/>
                  </a:lnTo>
                  <a:cubicBezTo>
                    <a:pt x="114300" y="2860167"/>
                    <a:pt x="153797" y="2895600"/>
                    <a:pt x="191643" y="2895600"/>
                  </a:cubicBezTo>
                  <a:lnTo>
                    <a:pt x="729488" y="2895600"/>
                  </a:lnTo>
                  <a:cubicBezTo>
                    <a:pt x="767207" y="2895600"/>
                    <a:pt x="806831" y="2860167"/>
                    <a:pt x="806831" y="2805049"/>
                  </a:cubicBezTo>
                  <a:lnTo>
                    <a:pt x="806831" y="204851"/>
                  </a:lnTo>
                  <a:lnTo>
                    <a:pt x="863981" y="204851"/>
                  </a:lnTo>
                  <a:lnTo>
                    <a:pt x="806831" y="204851"/>
                  </a:lnTo>
                  <a:cubicBezTo>
                    <a:pt x="806831" y="149733"/>
                    <a:pt x="767334" y="114300"/>
                    <a:pt x="729488" y="114300"/>
                  </a:cubicBezTo>
                  <a:lnTo>
                    <a:pt x="191643" y="114300"/>
                  </a:lnTo>
                  <a:lnTo>
                    <a:pt x="191643" y="57150"/>
                  </a:lnTo>
                  <a:lnTo>
                    <a:pt x="191643" y="114300"/>
                  </a:lnTo>
                  <a:cubicBezTo>
                    <a:pt x="153797" y="114300"/>
                    <a:pt x="114300" y="149733"/>
                    <a:pt x="114300" y="204851"/>
                  </a:cubicBezTo>
                  <a:close/>
                </a:path>
              </a:pathLst>
            </a:custGeom>
            <a:solidFill>
              <a:srgbClr val="CC6B0B"/>
            </a:solidFill>
          </p:spPr>
          <p:txBody>
            <a:bodyPr/>
            <a:lstStyle/>
            <a:p>
              <a:endParaRPr lang="en-US"/>
            </a:p>
          </p:txBody>
        </p:sp>
      </p:grpSp>
      <p:grpSp>
        <p:nvGrpSpPr>
          <p:cNvPr id="27" name="Group 24">
            <a:extLst>
              <a:ext uri="{FF2B5EF4-FFF2-40B4-BE49-F238E27FC236}">
                <a16:creationId xmlns:a16="http://schemas.microsoft.com/office/drawing/2014/main" id="{23AE81C6-A96C-27EB-0D9D-25727D6AD7E7}"/>
              </a:ext>
            </a:extLst>
          </p:cNvPr>
          <p:cNvGrpSpPr/>
          <p:nvPr/>
        </p:nvGrpSpPr>
        <p:grpSpPr>
          <a:xfrm>
            <a:off x="12964268" y="5714219"/>
            <a:ext cx="690782" cy="2257425"/>
            <a:chOff x="0" y="0"/>
            <a:chExt cx="921042" cy="3009900"/>
          </a:xfrm>
        </p:grpSpPr>
        <p:sp>
          <p:nvSpPr>
            <p:cNvPr id="28" name="Freeform 25">
              <a:extLst>
                <a:ext uri="{FF2B5EF4-FFF2-40B4-BE49-F238E27FC236}">
                  <a16:creationId xmlns:a16="http://schemas.microsoft.com/office/drawing/2014/main" id="{95029B05-EAA4-3B2A-E198-221CC858618F}"/>
                </a:ext>
              </a:extLst>
            </p:cNvPr>
            <p:cNvSpPr/>
            <p:nvPr/>
          </p:nvSpPr>
          <p:spPr>
            <a:xfrm>
              <a:off x="0" y="0"/>
              <a:ext cx="921131" cy="3009900"/>
            </a:xfrm>
            <a:custGeom>
              <a:avLst/>
              <a:gdLst/>
              <a:ahLst/>
              <a:cxnLst/>
              <a:rect l="l" t="t" r="r" b="b"/>
              <a:pathLst>
                <a:path w="921131" h="3009900">
                  <a:moveTo>
                    <a:pt x="0" y="204851"/>
                  </a:moveTo>
                  <a:cubicBezTo>
                    <a:pt x="0" y="96901"/>
                    <a:pt x="80899" y="0"/>
                    <a:pt x="191643" y="0"/>
                  </a:cubicBezTo>
                  <a:lnTo>
                    <a:pt x="729488" y="0"/>
                  </a:lnTo>
                  <a:lnTo>
                    <a:pt x="729488" y="57150"/>
                  </a:lnTo>
                  <a:lnTo>
                    <a:pt x="729488" y="0"/>
                  </a:lnTo>
                  <a:lnTo>
                    <a:pt x="729488" y="57150"/>
                  </a:lnTo>
                  <a:lnTo>
                    <a:pt x="729488" y="0"/>
                  </a:lnTo>
                  <a:cubicBezTo>
                    <a:pt x="840232" y="0"/>
                    <a:pt x="921131" y="96901"/>
                    <a:pt x="921131" y="204851"/>
                  </a:cubicBezTo>
                  <a:lnTo>
                    <a:pt x="921131" y="2805049"/>
                  </a:lnTo>
                  <a:lnTo>
                    <a:pt x="863981" y="2805049"/>
                  </a:lnTo>
                  <a:lnTo>
                    <a:pt x="921131" y="2805049"/>
                  </a:lnTo>
                  <a:cubicBezTo>
                    <a:pt x="921131" y="2912999"/>
                    <a:pt x="840232" y="3009900"/>
                    <a:pt x="729488" y="3009900"/>
                  </a:cubicBezTo>
                  <a:lnTo>
                    <a:pt x="729488" y="2952750"/>
                  </a:lnTo>
                  <a:lnTo>
                    <a:pt x="729488" y="3009900"/>
                  </a:lnTo>
                  <a:lnTo>
                    <a:pt x="191643" y="3009900"/>
                  </a:lnTo>
                  <a:lnTo>
                    <a:pt x="191643" y="2952750"/>
                  </a:lnTo>
                  <a:lnTo>
                    <a:pt x="191643" y="3009900"/>
                  </a:lnTo>
                  <a:cubicBezTo>
                    <a:pt x="80899" y="3009900"/>
                    <a:pt x="0" y="2912999"/>
                    <a:pt x="0" y="2805049"/>
                  </a:cubicBezTo>
                  <a:lnTo>
                    <a:pt x="0" y="204851"/>
                  </a:lnTo>
                  <a:lnTo>
                    <a:pt x="57150" y="204851"/>
                  </a:lnTo>
                  <a:lnTo>
                    <a:pt x="0" y="204851"/>
                  </a:lnTo>
                  <a:moveTo>
                    <a:pt x="114300" y="204851"/>
                  </a:moveTo>
                  <a:lnTo>
                    <a:pt x="114300" y="2805049"/>
                  </a:lnTo>
                  <a:lnTo>
                    <a:pt x="57150" y="2805049"/>
                  </a:lnTo>
                  <a:lnTo>
                    <a:pt x="114300" y="2805049"/>
                  </a:lnTo>
                  <a:cubicBezTo>
                    <a:pt x="114300" y="2860167"/>
                    <a:pt x="153797" y="2895600"/>
                    <a:pt x="191643" y="2895600"/>
                  </a:cubicBezTo>
                  <a:lnTo>
                    <a:pt x="729488" y="2895600"/>
                  </a:lnTo>
                  <a:cubicBezTo>
                    <a:pt x="767207" y="2895600"/>
                    <a:pt x="806831" y="2860167"/>
                    <a:pt x="806831" y="2805049"/>
                  </a:cubicBezTo>
                  <a:lnTo>
                    <a:pt x="806831" y="204851"/>
                  </a:lnTo>
                  <a:lnTo>
                    <a:pt x="863981" y="204851"/>
                  </a:lnTo>
                  <a:lnTo>
                    <a:pt x="806831" y="204851"/>
                  </a:lnTo>
                  <a:cubicBezTo>
                    <a:pt x="806831" y="149733"/>
                    <a:pt x="767334" y="114300"/>
                    <a:pt x="729488" y="114300"/>
                  </a:cubicBezTo>
                  <a:lnTo>
                    <a:pt x="191643" y="114300"/>
                  </a:lnTo>
                  <a:lnTo>
                    <a:pt x="191643" y="57150"/>
                  </a:lnTo>
                  <a:lnTo>
                    <a:pt x="191643" y="114300"/>
                  </a:lnTo>
                  <a:cubicBezTo>
                    <a:pt x="153797" y="114300"/>
                    <a:pt x="114300" y="149733"/>
                    <a:pt x="114300" y="204851"/>
                  </a:cubicBezTo>
                  <a:close/>
                </a:path>
              </a:pathLst>
            </a:custGeom>
            <a:solidFill>
              <a:srgbClr val="C00000"/>
            </a:solidFill>
          </p:spPr>
          <p:txBody>
            <a:bodyPr/>
            <a:lstStyle/>
            <a:p>
              <a:endParaRPr lang="en-US"/>
            </a:p>
          </p:txBody>
        </p:sp>
      </p:grpSp>
      <p:sp>
        <p:nvSpPr>
          <p:cNvPr id="29" name="AutoShape 26">
            <a:extLst>
              <a:ext uri="{FF2B5EF4-FFF2-40B4-BE49-F238E27FC236}">
                <a16:creationId xmlns:a16="http://schemas.microsoft.com/office/drawing/2014/main" id="{98145535-B48E-C394-28B5-5F30EE6AFC67}"/>
              </a:ext>
            </a:extLst>
          </p:cNvPr>
          <p:cNvSpPr/>
          <p:nvPr/>
        </p:nvSpPr>
        <p:spPr>
          <a:xfrm flipV="1">
            <a:off x="5900745" y="5680131"/>
            <a:ext cx="4166963" cy="1450519"/>
          </a:xfrm>
          <a:prstGeom prst="line">
            <a:avLst/>
          </a:prstGeom>
          <a:ln w="47625" cap="rnd">
            <a:solidFill>
              <a:srgbClr val="F48F2A"/>
            </a:solidFill>
            <a:prstDash val="solid"/>
            <a:headEnd type="none" w="sm" len="sm"/>
            <a:tailEnd type="none" w="sm" len="sm"/>
          </a:ln>
        </p:spPr>
        <p:txBody>
          <a:bodyPr/>
          <a:lstStyle/>
          <a:p>
            <a:endParaRPr lang="en-US"/>
          </a:p>
        </p:txBody>
      </p:sp>
      <p:sp>
        <p:nvSpPr>
          <p:cNvPr id="30" name="AutoShape 27">
            <a:extLst>
              <a:ext uri="{FF2B5EF4-FFF2-40B4-BE49-F238E27FC236}">
                <a16:creationId xmlns:a16="http://schemas.microsoft.com/office/drawing/2014/main" id="{366CB022-527C-448D-4EBB-039E07016B9C}"/>
              </a:ext>
            </a:extLst>
          </p:cNvPr>
          <p:cNvSpPr/>
          <p:nvPr/>
        </p:nvSpPr>
        <p:spPr>
          <a:xfrm flipV="1">
            <a:off x="5900738" y="6529013"/>
            <a:ext cx="7124090" cy="1922894"/>
          </a:xfrm>
          <a:prstGeom prst="line">
            <a:avLst/>
          </a:prstGeom>
          <a:ln w="47625" cap="rnd">
            <a:solidFill>
              <a:srgbClr val="C00000"/>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945077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600F6-99BD-9006-3B79-BD35337FAB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AF6F48-24D2-5978-06B0-7C838804CEEE}"/>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683396A6-6AA9-CE92-54B1-E3BF7283DD4B}"/>
              </a:ext>
            </a:extLst>
          </p:cNvPr>
          <p:cNvSpPr txBox="1"/>
          <p:nvPr/>
        </p:nvSpPr>
        <p:spPr>
          <a:xfrm>
            <a:off x="1246711" y="1143000"/>
            <a:ext cx="13307489" cy="826508"/>
          </a:xfrm>
          <a:prstGeom prst="rect">
            <a:avLst/>
          </a:prstGeom>
        </p:spPr>
        <p:txBody>
          <a:bodyPr wrap="square" lIns="0" tIns="0" rIns="0" bIns="0" rtlCol="0" anchor="t">
            <a:spAutoFit/>
          </a:bodyPr>
          <a:lstStyle/>
          <a:p>
            <a:pPr>
              <a:lnSpc>
                <a:spcPts val="6300"/>
              </a:lnSpc>
            </a:pPr>
            <a:r>
              <a:rPr lang="en-US" sz="6300" dirty="0">
                <a:solidFill>
                  <a:srgbClr val="372A28"/>
                </a:solidFill>
                <a:latin typeface="Source Sans Pro"/>
                <a:ea typeface="Source Sans Pro"/>
                <a:sym typeface="Source Sans Pro Bold"/>
              </a:rPr>
              <a:t>A FERRARI IN MY GARAGE?</a:t>
            </a:r>
          </a:p>
        </p:txBody>
      </p:sp>
      <p:sp>
        <p:nvSpPr>
          <p:cNvPr id="4" name="Freeform 4">
            <a:extLst>
              <a:ext uri="{FF2B5EF4-FFF2-40B4-BE49-F238E27FC236}">
                <a16:creationId xmlns:a16="http://schemas.microsoft.com/office/drawing/2014/main" id="{1D9EA34A-A46A-7A65-FDF9-A6940EF7C63E}"/>
              </a:ext>
            </a:extLst>
          </p:cNvPr>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9C52A56E-6D1C-AD52-ED18-67C4DE77834D}"/>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559A1599-15C4-94E8-98F3-8B0DCBB07F54}"/>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9C2C75CD-B37A-7E12-8D3F-E67E5C6FEE60}"/>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DF16419A-5EC3-0825-DC2F-5D960DFD56F4}"/>
              </a:ext>
            </a:extLst>
          </p:cNvPr>
          <p:cNvGrpSpPr/>
          <p:nvPr/>
        </p:nvGrpSpPr>
        <p:grpSpPr>
          <a:xfrm>
            <a:off x="3903172" y="1969508"/>
            <a:ext cx="11030001" cy="7353334"/>
            <a:chOff x="0" y="0"/>
            <a:chExt cx="18288000" cy="12192000"/>
          </a:xfrm>
        </p:grpSpPr>
        <p:sp>
          <p:nvSpPr>
            <p:cNvPr id="9" name="Freeform 9">
              <a:extLst>
                <a:ext uri="{FF2B5EF4-FFF2-40B4-BE49-F238E27FC236}">
                  <a16:creationId xmlns:a16="http://schemas.microsoft.com/office/drawing/2014/main" id="{162D1222-3B89-1256-4EF0-AFFDBF75036F}"/>
                </a:ext>
              </a:extLst>
            </p:cNvPr>
            <p:cNvSpPr/>
            <p:nvPr/>
          </p:nvSpPr>
          <p:spPr>
            <a:xfrm>
              <a:off x="0" y="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10"/>
              <a:stretch>
                <a:fillRect t="1563" b="-62"/>
              </a:stretch>
            </a:blipFill>
          </p:spPr>
          <p:txBody>
            <a:bodyPr/>
            <a:lstStyle/>
            <a:p>
              <a:endParaRPr lang="en-US"/>
            </a:p>
          </p:txBody>
        </p:sp>
      </p:grpSp>
      <p:grpSp>
        <p:nvGrpSpPr>
          <p:cNvPr id="10" name="Group 10">
            <a:extLst>
              <a:ext uri="{FF2B5EF4-FFF2-40B4-BE49-F238E27FC236}">
                <a16:creationId xmlns:a16="http://schemas.microsoft.com/office/drawing/2014/main" id="{4B7D1D1D-E0A7-F679-BE35-DD220BE88F21}"/>
              </a:ext>
            </a:extLst>
          </p:cNvPr>
          <p:cNvGrpSpPr/>
          <p:nvPr/>
        </p:nvGrpSpPr>
        <p:grpSpPr>
          <a:xfrm>
            <a:off x="1447800" y="5905499"/>
            <a:ext cx="4363547" cy="3078761"/>
            <a:chOff x="0" y="-1"/>
            <a:chExt cx="6579858" cy="4642510"/>
          </a:xfrm>
        </p:grpSpPr>
        <p:sp>
          <p:nvSpPr>
            <p:cNvPr id="11" name="Freeform 11">
              <a:extLst>
                <a:ext uri="{FF2B5EF4-FFF2-40B4-BE49-F238E27FC236}">
                  <a16:creationId xmlns:a16="http://schemas.microsoft.com/office/drawing/2014/main" id="{81551780-ABE4-B0DF-3688-A114CAFD64C1}"/>
                </a:ext>
              </a:extLst>
            </p:cNvPr>
            <p:cNvSpPr/>
            <p:nvPr/>
          </p:nvSpPr>
          <p:spPr>
            <a:xfrm>
              <a:off x="0" y="0"/>
              <a:ext cx="6579858" cy="4642418"/>
            </a:xfrm>
            <a:custGeom>
              <a:avLst/>
              <a:gdLst/>
              <a:ahLst/>
              <a:cxnLst/>
              <a:rect l="l" t="t" r="r" b="b"/>
              <a:pathLst>
                <a:path w="6579858" h="4642418">
                  <a:moveTo>
                    <a:pt x="0" y="0"/>
                  </a:moveTo>
                  <a:lnTo>
                    <a:pt x="6579858" y="0"/>
                  </a:lnTo>
                  <a:lnTo>
                    <a:pt x="6579858" y="4642418"/>
                  </a:lnTo>
                  <a:lnTo>
                    <a:pt x="0" y="4642418"/>
                  </a:lnTo>
                  <a:close/>
                </a:path>
              </a:pathLst>
            </a:custGeom>
            <a:solidFill>
              <a:srgbClr val="0B0B45"/>
            </a:solidFill>
          </p:spPr>
          <p:txBody>
            <a:bodyPr/>
            <a:lstStyle/>
            <a:p>
              <a:endParaRPr lang="en-US"/>
            </a:p>
          </p:txBody>
        </p:sp>
        <p:sp>
          <p:nvSpPr>
            <p:cNvPr id="12" name="TextBox 12">
              <a:extLst>
                <a:ext uri="{FF2B5EF4-FFF2-40B4-BE49-F238E27FC236}">
                  <a16:creationId xmlns:a16="http://schemas.microsoft.com/office/drawing/2014/main" id="{660515EF-8AFD-C50C-45C1-277D2891D948}"/>
                </a:ext>
              </a:extLst>
            </p:cNvPr>
            <p:cNvSpPr txBox="1"/>
            <p:nvPr/>
          </p:nvSpPr>
          <p:spPr>
            <a:xfrm>
              <a:off x="229806" y="-1"/>
              <a:ext cx="6350052" cy="4642510"/>
            </a:xfrm>
            <a:prstGeom prst="rect">
              <a:avLst/>
            </a:prstGeom>
          </p:spPr>
          <p:txBody>
            <a:bodyPr lIns="50800" tIns="50800" rIns="50800" bIns="50800" rtlCol="0" anchor="t"/>
            <a:lstStyle/>
            <a:p>
              <a:pPr algn="ctr">
                <a:lnSpc>
                  <a:spcPts val="4320"/>
                </a:lnSpc>
              </a:pPr>
              <a:r>
                <a:rPr lang="en-US" sz="2800" dirty="0">
                  <a:solidFill>
                    <a:srgbClr val="FFFFFF"/>
                  </a:solidFill>
                  <a:latin typeface="Source Sans Pro"/>
                  <a:ea typeface="Source Sans Pro"/>
                  <a:cs typeface="Source Sans Pro"/>
                  <a:sym typeface="Source Sans Pro"/>
                </a:rPr>
                <a:t>Hidden strengths - strengths that people don’t recognize in themselves - are potential assets that are going to waste. </a:t>
              </a:r>
            </a:p>
          </p:txBody>
        </p:sp>
      </p:grpSp>
    </p:spTree>
    <p:extLst>
      <p:ext uri="{BB962C8B-B14F-4D97-AF65-F5344CB8AC3E}">
        <p14:creationId xmlns:p14="http://schemas.microsoft.com/office/powerpoint/2010/main" val="60683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1EECD-EFF3-89D3-511B-E166D08777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3C86F7-20F0-4032-41B5-6870F161C231}"/>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68C3BEE4-9644-DCF0-D942-4952E0DF5387}"/>
              </a:ext>
            </a:extLst>
          </p:cNvPr>
          <p:cNvSpPr txBox="1"/>
          <p:nvPr/>
        </p:nvSpPr>
        <p:spPr>
          <a:xfrm>
            <a:off x="1325408" y="438054"/>
            <a:ext cx="14069489" cy="816442"/>
          </a:xfrm>
          <a:prstGeom prst="rect">
            <a:avLst/>
          </a:prstGeom>
        </p:spPr>
        <p:txBody>
          <a:bodyPr wrap="square" lIns="0" tIns="0" rIns="0" bIns="0" rtlCol="0" anchor="t">
            <a:spAutoFit/>
          </a:bodyPr>
          <a:lstStyle/>
          <a:p>
            <a:pPr>
              <a:lnSpc>
                <a:spcPts val="6300"/>
              </a:lnSpc>
            </a:pPr>
            <a:r>
              <a:rPr lang="en-US" sz="6300" dirty="0">
                <a:solidFill>
                  <a:srgbClr val="372A28"/>
                </a:solidFill>
                <a:latin typeface="Source Sans Pro"/>
                <a:ea typeface="Source Sans Pro"/>
                <a:sym typeface="Source Sans Pro Bold"/>
              </a:rPr>
              <a:t>WHAT ABOUT THE OTHER DIFFERENCE?</a:t>
            </a:r>
          </a:p>
        </p:txBody>
      </p:sp>
      <p:sp>
        <p:nvSpPr>
          <p:cNvPr id="4" name="Freeform 4">
            <a:extLst>
              <a:ext uri="{FF2B5EF4-FFF2-40B4-BE49-F238E27FC236}">
                <a16:creationId xmlns:a16="http://schemas.microsoft.com/office/drawing/2014/main" id="{6A387D48-84C7-FB62-5707-6EB1B13F1F3B}"/>
              </a:ext>
            </a:extLst>
          </p:cNvPr>
          <p:cNvSpPr/>
          <p:nvPr/>
        </p:nvSpPr>
        <p:spPr>
          <a:xfrm>
            <a:off x="0" y="1272617"/>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CB73B60E-D94D-FBA1-783F-7974922C663E}"/>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07BAD378-CB14-E07B-E141-0F1984ACD1E9}"/>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8F45DBAA-66A4-B674-927F-1854BA724C56}"/>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4">
            <a:extLst>
              <a:ext uri="{FF2B5EF4-FFF2-40B4-BE49-F238E27FC236}">
                <a16:creationId xmlns:a16="http://schemas.microsoft.com/office/drawing/2014/main" id="{EE0330E7-B0BF-ADE8-0351-14F4C23AD41D}"/>
              </a:ext>
            </a:extLst>
          </p:cNvPr>
          <p:cNvSpPr txBox="1"/>
          <p:nvPr/>
        </p:nvSpPr>
        <p:spPr>
          <a:xfrm>
            <a:off x="4485894" y="3018425"/>
            <a:ext cx="74619" cy="776954"/>
          </a:xfrm>
          <a:prstGeom prst="rect">
            <a:avLst/>
          </a:prstGeom>
        </p:spPr>
        <p:txBody>
          <a:bodyPr lIns="0" tIns="0" rIns="0" bIns="0" rtlCol="0" anchor="t">
            <a:spAutoFit/>
          </a:bodyPr>
          <a:lstStyle/>
          <a:p>
            <a:pPr algn="l">
              <a:lnSpc>
                <a:spcPts val="6999"/>
              </a:lnSpc>
            </a:pPr>
            <a:r>
              <a:rPr lang="en-US" sz="3000" i="1">
                <a:solidFill>
                  <a:srgbClr val="A0326E"/>
                </a:solidFill>
                <a:latin typeface="Source Sans Pro Italics"/>
                <a:ea typeface="Source Sans Pro Italics"/>
                <a:cs typeface="Source Sans Pro Italics"/>
                <a:sym typeface="Source Sans Pro Italics"/>
              </a:rPr>
              <a:t> </a:t>
            </a:r>
          </a:p>
        </p:txBody>
      </p:sp>
      <p:sp>
        <p:nvSpPr>
          <p:cNvPr id="10" name="Freeform 9">
            <a:extLst>
              <a:ext uri="{FF2B5EF4-FFF2-40B4-BE49-F238E27FC236}">
                <a16:creationId xmlns:a16="http://schemas.microsoft.com/office/drawing/2014/main" id="{97BBAC2A-32B0-13BD-77D6-CBB7E3D07904}"/>
              </a:ext>
            </a:extLst>
          </p:cNvPr>
          <p:cNvSpPr/>
          <p:nvPr/>
        </p:nvSpPr>
        <p:spPr>
          <a:xfrm>
            <a:off x="2971800" y="1387326"/>
            <a:ext cx="12322874" cy="8671084"/>
          </a:xfrm>
          <a:custGeom>
            <a:avLst/>
            <a:gdLst/>
            <a:ahLst/>
            <a:cxnLst/>
            <a:rect l="l" t="t" r="r" b="b"/>
            <a:pathLst>
              <a:path w="16430498" h="11561445">
                <a:moveTo>
                  <a:pt x="0" y="0"/>
                </a:moveTo>
                <a:lnTo>
                  <a:pt x="16430498" y="0"/>
                </a:lnTo>
                <a:lnTo>
                  <a:pt x="16430498" y="11561445"/>
                </a:lnTo>
                <a:lnTo>
                  <a:pt x="0" y="11561445"/>
                </a:lnTo>
                <a:lnTo>
                  <a:pt x="0" y="0"/>
                </a:lnTo>
                <a:close/>
              </a:path>
            </a:pathLst>
          </a:custGeom>
          <a:blipFill>
            <a:blip r:embed="rId10"/>
            <a:stretch>
              <a:fillRect l="-22081" t="-14309" r="-27422" b="-5203"/>
            </a:stretch>
          </a:blipFill>
        </p:spPr>
        <p:txBody>
          <a:bodyPr/>
          <a:lstStyle/>
          <a:p>
            <a:endParaRPr lang="en-US"/>
          </a:p>
        </p:txBody>
      </p:sp>
      <p:grpSp>
        <p:nvGrpSpPr>
          <p:cNvPr id="11" name="Group 10">
            <a:extLst>
              <a:ext uri="{FF2B5EF4-FFF2-40B4-BE49-F238E27FC236}">
                <a16:creationId xmlns:a16="http://schemas.microsoft.com/office/drawing/2014/main" id="{AE3BF2B1-B1B7-F64B-B582-D82B81CEAC5F}"/>
              </a:ext>
            </a:extLst>
          </p:cNvPr>
          <p:cNvGrpSpPr/>
          <p:nvPr/>
        </p:nvGrpSpPr>
        <p:grpSpPr>
          <a:xfrm>
            <a:off x="12873038" y="5443538"/>
            <a:ext cx="771525" cy="2300288"/>
            <a:chOff x="0" y="0"/>
            <a:chExt cx="1028700" cy="3067050"/>
          </a:xfrm>
        </p:grpSpPr>
        <p:sp>
          <p:nvSpPr>
            <p:cNvPr id="12" name="Freeform 11">
              <a:extLst>
                <a:ext uri="{FF2B5EF4-FFF2-40B4-BE49-F238E27FC236}">
                  <a16:creationId xmlns:a16="http://schemas.microsoft.com/office/drawing/2014/main" id="{C02B315B-CEBE-A394-D2B1-19E91582A0B5}"/>
                </a:ext>
              </a:extLst>
            </p:cNvPr>
            <p:cNvSpPr/>
            <p:nvPr/>
          </p:nvSpPr>
          <p:spPr>
            <a:xfrm>
              <a:off x="0" y="0"/>
              <a:ext cx="1028700" cy="3067050"/>
            </a:xfrm>
            <a:custGeom>
              <a:avLst/>
              <a:gdLst/>
              <a:ahLst/>
              <a:cxnLst/>
              <a:rect l="l" t="t" r="r" b="b"/>
              <a:pathLst>
                <a:path w="1028700" h="3067050">
                  <a:moveTo>
                    <a:pt x="0" y="222250"/>
                  </a:moveTo>
                  <a:cubicBezTo>
                    <a:pt x="0" y="103886"/>
                    <a:pt x="89662" y="0"/>
                    <a:pt x="209550" y="0"/>
                  </a:cubicBezTo>
                  <a:lnTo>
                    <a:pt x="819150" y="0"/>
                  </a:lnTo>
                  <a:lnTo>
                    <a:pt x="819150" y="57150"/>
                  </a:lnTo>
                  <a:lnTo>
                    <a:pt x="819150" y="0"/>
                  </a:lnTo>
                  <a:lnTo>
                    <a:pt x="819150" y="57150"/>
                  </a:lnTo>
                  <a:lnTo>
                    <a:pt x="819150" y="0"/>
                  </a:lnTo>
                  <a:cubicBezTo>
                    <a:pt x="939038" y="0"/>
                    <a:pt x="1028700" y="103886"/>
                    <a:pt x="1028700" y="222250"/>
                  </a:cubicBezTo>
                  <a:lnTo>
                    <a:pt x="971550" y="222250"/>
                  </a:lnTo>
                  <a:lnTo>
                    <a:pt x="1028700" y="222250"/>
                  </a:lnTo>
                  <a:lnTo>
                    <a:pt x="1028700" y="2844800"/>
                  </a:lnTo>
                  <a:lnTo>
                    <a:pt x="971550" y="2844800"/>
                  </a:lnTo>
                  <a:lnTo>
                    <a:pt x="1028700" y="2844800"/>
                  </a:lnTo>
                  <a:cubicBezTo>
                    <a:pt x="1028700" y="2963164"/>
                    <a:pt x="939038" y="3067050"/>
                    <a:pt x="819150" y="3067050"/>
                  </a:cubicBezTo>
                  <a:lnTo>
                    <a:pt x="819150" y="3009900"/>
                  </a:lnTo>
                  <a:lnTo>
                    <a:pt x="819150" y="3067050"/>
                  </a:lnTo>
                  <a:lnTo>
                    <a:pt x="209550" y="3067050"/>
                  </a:lnTo>
                  <a:lnTo>
                    <a:pt x="209550" y="3009900"/>
                  </a:lnTo>
                  <a:lnTo>
                    <a:pt x="209550" y="3067050"/>
                  </a:lnTo>
                  <a:cubicBezTo>
                    <a:pt x="89662" y="3067050"/>
                    <a:pt x="0" y="2963164"/>
                    <a:pt x="0" y="2844800"/>
                  </a:cubicBezTo>
                  <a:lnTo>
                    <a:pt x="0" y="222250"/>
                  </a:lnTo>
                  <a:lnTo>
                    <a:pt x="57150" y="222250"/>
                  </a:lnTo>
                  <a:lnTo>
                    <a:pt x="0" y="222250"/>
                  </a:lnTo>
                  <a:moveTo>
                    <a:pt x="114300" y="222250"/>
                  </a:moveTo>
                  <a:lnTo>
                    <a:pt x="114300" y="2844800"/>
                  </a:lnTo>
                  <a:lnTo>
                    <a:pt x="57150" y="2844800"/>
                  </a:lnTo>
                  <a:lnTo>
                    <a:pt x="114300" y="2844800"/>
                  </a:lnTo>
                  <a:cubicBezTo>
                    <a:pt x="114300" y="2908808"/>
                    <a:pt x="161163" y="2952750"/>
                    <a:pt x="209550" y="2952750"/>
                  </a:cubicBezTo>
                  <a:lnTo>
                    <a:pt x="819150" y="2952750"/>
                  </a:lnTo>
                  <a:cubicBezTo>
                    <a:pt x="867537" y="2952750"/>
                    <a:pt x="914400" y="2908808"/>
                    <a:pt x="914400" y="2844800"/>
                  </a:cubicBezTo>
                  <a:lnTo>
                    <a:pt x="914400" y="222250"/>
                  </a:lnTo>
                  <a:cubicBezTo>
                    <a:pt x="914400" y="158242"/>
                    <a:pt x="867537" y="114300"/>
                    <a:pt x="819150" y="114300"/>
                  </a:cubicBezTo>
                  <a:lnTo>
                    <a:pt x="209550" y="114300"/>
                  </a:lnTo>
                  <a:lnTo>
                    <a:pt x="209550" y="57150"/>
                  </a:lnTo>
                  <a:lnTo>
                    <a:pt x="209550" y="114300"/>
                  </a:lnTo>
                  <a:cubicBezTo>
                    <a:pt x="161163" y="114300"/>
                    <a:pt x="114300" y="158242"/>
                    <a:pt x="114300" y="222250"/>
                  </a:cubicBezTo>
                  <a:close/>
                </a:path>
              </a:pathLst>
            </a:custGeom>
            <a:solidFill>
              <a:srgbClr val="C00000"/>
            </a:solidFill>
          </p:spPr>
          <p:txBody>
            <a:bodyPr/>
            <a:lstStyle/>
            <a:p>
              <a:endParaRPr lang="en-US"/>
            </a:p>
          </p:txBody>
        </p:sp>
      </p:grpSp>
      <p:grpSp>
        <p:nvGrpSpPr>
          <p:cNvPr id="13" name="Group 12">
            <a:extLst>
              <a:ext uri="{FF2B5EF4-FFF2-40B4-BE49-F238E27FC236}">
                <a16:creationId xmlns:a16="http://schemas.microsoft.com/office/drawing/2014/main" id="{9E03C6BF-5051-9E5B-9DB2-BD3A7426B956}"/>
              </a:ext>
            </a:extLst>
          </p:cNvPr>
          <p:cNvGrpSpPr/>
          <p:nvPr/>
        </p:nvGrpSpPr>
        <p:grpSpPr>
          <a:xfrm>
            <a:off x="3441516" y="8072438"/>
            <a:ext cx="2887847" cy="392535"/>
            <a:chOff x="0" y="0"/>
            <a:chExt cx="3850462" cy="523380"/>
          </a:xfrm>
        </p:grpSpPr>
        <p:sp>
          <p:nvSpPr>
            <p:cNvPr id="14" name="Freeform 13">
              <a:extLst>
                <a:ext uri="{FF2B5EF4-FFF2-40B4-BE49-F238E27FC236}">
                  <a16:creationId xmlns:a16="http://schemas.microsoft.com/office/drawing/2014/main" id="{A85B2C38-1A8E-ADC3-190B-CAD33278F8A2}"/>
                </a:ext>
              </a:extLst>
            </p:cNvPr>
            <p:cNvSpPr/>
            <p:nvPr/>
          </p:nvSpPr>
          <p:spPr>
            <a:xfrm>
              <a:off x="0" y="0"/>
              <a:ext cx="3850386" cy="523367"/>
            </a:xfrm>
            <a:custGeom>
              <a:avLst/>
              <a:gdLst/>
              <a:ahLst/>
              <a:cxnLst/>
              <a:rect l="l" t="t" r="r" b="b"/>
              <a:pathLst>
                <a:path w="3850386" h="523367">
                  <a:moveTo>
                    <a:pt x="0" y="125349"/>
                  </a:moveTo>
                  <a:cubicBezTo>
                    <a:pt x="0" y="113792"/>
                    <a:pt x="1778" y="102489"/>
                    <a:pt x="5080" y="91821"/>
                  </a:cubicBezTo>
                  <a:cubicBezTo>
                    <a:pt x="23495" y="32385"/>
                    <a:pt x="83820" y="0"/>
                    <a:pt x="141732" y="0"/>
                  </a:cubicBezTo>
                  <a:lnTo>
                    <a:pt x="3708654" y="0"/>
                  </a:lnTo>
                  <a:lnTo>
                    <a:pt x="3708654" y="57150"/>
                  </a:lnTo>
                  <a:lnTo>
                    <a:pt x="3708654" y="0"/>
                  </a:lnTo>
                  <a:cubicBezTo>
                    <a:pt x="3766693" y="0"/>
                    <a:pt x="3826891" y="32385"/>
                    <a:pt x="3845306" y="91821"/>
                  </a:cubicBezTo>
                  <a:cubicBezTo>
                    <a:pt x="3848608" y="102489"/>
                    <a:pt x="3850386" y="113792"/>
                    <a:pt x="3850386" y="125349"/>
                  </a:cubicBezTo>
                  <a:lnTo>
                    <a:pt x="3793236" y="125349"/>
                  </a:lnTo>
                  <a:lnTo>
                    <a:pt x="3850386" y="125349"/>
                  </a:lnTo>
                  <a:lnTo>
                    <a:pt x="3850386" y="398018"/>
                  </a:lnTo>
                  <a:lnTo>
                    <a:pt x="3793236" y="398018"/>
                  </a:lnTo>
                  <a:lnTo>
                    <a:pt x="3850386" y="398018"/>
                  </a:lnTo>
                  <a:cubicBezTo>
                    <a:pt x="3850386" y="409575"/>
                    <a:pt x="3848608" y="420878"/>
                    <a:pt x="3845306" y="431546"/>
                  </a:cubicBezTo>
                  <a:cubicBezTo>
                    <a:pt x="3826891" y="490982"/>
                    <a:pt x="3766566" y="523367"/>
                    <a:pt x="3708654" y="523367"/>
                  </a:cubicBezTo>
                  <a:lnTo>
                    <a:pt x="3708654" y="466217"/>
                  </a:lnTo>
                  <a:lnTo>
                    <a:pt x="3708654" y="523367"/>
                  </a:lnTo>
                  <a:lnTo>
                    <a:pt x="141732" y="523367"/>
                  </a:lnTo>
                  <a:lnTo>
                    <a:pt x="141732" y="466217"/>
                  </a:lnTo>
                  <a:lnTo>
                    <a:pt x="141732" y="523367"/>
                  </a:lnTo>
                  <a:cubicBezTo>
                    <a:pt x="83820" y="523367"/>
                    <a:pt x="23495" y="490982"/>
                    <a:pt x="5080" y="431546"/>
                  </a:cubicBezTo>
                  <a:cubicBezTo>
                    <a:pt x="1778" y="420878"/>
                    <a:pt x="0" y="409702"/>
                    <a:pt x="0" y="398018"/>
                  </a:cubicBezTo>
                  <a:lnTo>
                    <a:pt x="0" y="125349"/>
                  </a:lnTo>
                  <a:lnTo>
                    <a:pt x="57150" y="125349"/>
                  </a:lnTo>
                  <a:lnTo>
                    <a:pt x="0" y="125349"/>
                  </a:lnTo>
                  <a:moveTo>
                    <a:pt x="114300" y="125349"/>
                  </a:moveTo>
                  <a:lnTo>
                    <a:pt x="114300" y="398018"/>
                  </a:lnTo>
                  <a:lnTo>
                    <a:pt x="57150" y="398018"/>
                  </a:lnTo>
                  <a:lnTo>
                    <a:pt x="114300" y="398018"/>
                  </a:lnTo>
                  <a:cubicBezTo>
                    <a:pt x="114300" y="397891"/>
                    <a:pt x="114300" y="397764"/>
                    <a:pt x="114300" y="397637"/>
                  </a:cubicBezTo>
                  <a:cubicBezTo>
                    <a:pt x="117348" y="407289"/>
                    <a:pt x="118872" y="409067"/>
                    <a:pt x="141859" y="409067"/>
                  </a:cubicBezTo>
                  <a:lnTo>
                    <a:pt x="3708654" y="409067"/>
                  </a:lnTo>
                  <a:cubicBezTo>
                    <a:pt x="3731641" y="409067"/>
                    <a:pt x="3733165" y="407289"/>
                    <a:pt x="3736213" y="397637"/>
                  </a:cubicBezTo>
                  <a:cubicBezTo>
                    <a:pt x="3736213" y="397637"/>
                    <a:pt x="3736213" y="397891"/>
                    <a:pt x="3736213" y="398018"/>
                  </a:cubicBezTo>
                  <a:lnTo>
                    <a:pt x="3736213" y="125349"/>
                  </a:lnTo>
                  <a:cubicBezTo>
                    <a:pt x="3736213" y="125476"/>
                    <a:pt x="3736213" y="125603"/>
                    <a:pt x="3736213" y="125730"/>
                  </a:cubicBezTo>
                  <a:cubicBezTo>
                    <a:pt x="3733165" y="116078"/>
                    <a:pt x="3731641" y="114300"/>
                    <a:pt x="3708654" y="114300"/>
                  </a:cubicBezTo>
                  <a:lnTo>
                    <a:pt x="141732" y="114300"/>
                  </a:lnTo>
                  <a:lnTo>
                    <a:pt x="141732" y="57150"/>
                  </a:lnTo>
                  <a:lnTo>
                    <a:pt x="141732" y="114300"/>
                  </a:lnTo>
                  <a:cubicBezTo>
                    <a:pt x="118872" y="114300"/>
                    <a:pt x="117221" y="116078"/>
                    <a:pt x="114300" y="125730"/>
                  </a:cubicBezTo>
                  <a:cubicBezTo>
                    <a:pt x="114300" y="125730"/>
                    <a:pt x="114300" y="125476"/>
                    <a:pt x="114300" y="125349"/>
                  </a:cubicBezTo>
                  <a:close/>
                </a:path>
              </a:pathLst>
            </a:custGeom>
            <a:solidFill>
              <a:srgbClr val="C00000"/>
            </a:solidFill>
          </p:spPr>
          <p:txBody>
            <a:bodyPr/>
            <a:lstStyle/>
            <a:p>
              <a:endParaRPr lang="en-US"/>
            </a:p>
          </p:txBody>
        </p:sp>
      </p:grpSp>
    </p:spTree>
    <p:extLst>
      <p:ext uri="{BB962C8B-B14F-4D97-AF65-F5344CB8AC3E}">
        <p14:creationId xmlns:p14="http://schemas.microsoft.com/office/powerpoint/2010/main" val="1953203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4FD6F-ED4C-5A08-1EFF-A3341BF090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256F890-0866-F356-AC8D-F9CA8553D3B3}"/>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D17D8C0D-0635-13F6-8C42-AA857B33AC2F}"/>
              </a:ext>
            </a:extLst>
          </p:cNvPr>
          <p:cNvSpPr txBox="1"/>
          <p:nvPr/>
        </p:nvSpPr>
        <p:spPr>
          <a:xfrm>
            <a:off x="1246711" y="647700"/>
            <a:ext cx="11652477" cy="845820"/>
          </a:xfrm>
          <a:prstGeom prst="rect">
            <a:avLst/>
          </a:prstGeom>
        </p:spPr>
        <p:txBody>
          <a:bodyPr lIns="0" tIns="0" rIns="0" bIns="0" rtlCol="0" anchor="t">
            <a:spAutoFit/>
          </a:bodyPr>
          <a:lstStyle/>
          <a:p>
            <a:pPr algn="l">
              <a:lnSpc>
                <a:spcPts val="6300"/>
              </a:lnSpc>
            </a:pPr>
            <a:r>
              <a:rPr lang="en-US" sz="6300" dirty="0">
                <a:solidFill>
                  <a:srgbClr val="372A28"/>
                </a:solidFill>
                <a:latin typeface="Source Sans Pro"/>
                <a:ea typeface="Source Sans Pro"/>
                <a:cs typeface="Source Sans Pro"/>
                <a:sym typeface="Source Sans Pro"/>
              </a:rPr>
              <a:t>TEAM ROLE OVERVIEW</a:t>
            </a:r>
          </a:p>
        </p:txBody>
      </p:sp>
      <p:sp>
        <p:nvSpPr>
          <p:cNvPr id="4" name="Freeform 4">
            <a:extLst>
              <a:ext uri="{FF2B5EF4-FFF2-40B4-BE49-F238E27FC236}">
                <a16:creationId xmlns:a16="http://schemas.microsoft.com/office/drawing/2014/main" id="{51B3CCC2-24FC-41EA-B525-49E475AEE623}"/>
              </a:ext>
            </a:extLst>
          </p:cNvPr>
          <p:cNvSpPr/>
          <p:nvPr/>
        </p:nvSpPr>
        <p:spPr>
          <a:xfrm>
            <a:off x="0" y="14935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6830A94D-61E1-7FF7-2B8F-1F091D42DF55}"/>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BC23E89B-3A39-75CD-EB94-5A3FF98F7270}"/>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E6CAD5E0-B3B6-47C6-9BA7-EA77A117BFA6}"/>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4">
            <a:extLst>
              <a:ext uri="{FF2B5EF4-FFF2-40B4-BE49-F238E27FC236}">
                <a16:creationId xmlns:a16="http://schemas.microsoft.com/office/drawing/2014/main" id="{DEC5134A-13E4-D96B-6AB1-85B1E417478F}"/>
              </a:ext>
            </a:extLst>
          </p:cNvPr>
          <p:cNvSpPr txBox="1"/>
          <p:nvPr/>
        </p:nvSpPr>
        <p:spPr>
          <a:xfrm>
            <a:off x="4485894" y="2713625"/>
            <a:ext cx="74619" cy="776954"/>
          </a:xfrm>
          <a:prstGeom prst="rect">
            <a:avLst/>
          </a:prstGeom>
        </p:spPr>
        <p:txBody>
          <a:bodyPr lIns="0" tIns="0" rIns="0" bIns="0" rtlCol="0" anchor="t">
            <a:spAutoFit/>
          </a:bodyPr>
          <a:lstStyle/>
          <a:p>
            <a:pPr algn="l">
              <a:lnSpc>
                <a:spcPts val="6999"/>
              </a:lnSpc>
            </a:pPr>
            <a:r>
              <a:rPr lang="en-US" sz="3000" i="1">
                <a:solidFill>
                  <a:srgbClr val="A0326E"/>
                </a:solidFill>
                <a:latin typeface="Source Sans Pro Italics"/>
                <a:ea typeface="Source Sans Pro Italics"/>
                <a:cs typeface="Source Sans Pro Italics"/>
                <a:sym typeface="Source Sans Pro Italics"/>
              </a:rPr>
              <a:t> </a:t>
            </a:r>
          </a:p>
        </p:txBody>
      </p:sp>
      <p:grpSp>
        <p:nvGrpSpPr>
          <p:cNvPr id="33" name="Group 32">
            <a:extLst>
              <a:ext uri="{FF2B5EF4-FFF2-40B4-BE49-F238E27FC236}">
                <a16:creationId xmlns:a16="http://schemas.microsoft.com/office/drawing/2014/main" id="{84893092-7AD0-9024-40BC-772C4C763458}"/>
              </a:ext>
            </a:extLst>
          </p:cNvPr>
          <p:cNvGrpSpPr/>
          <p:nvPr/>
        </p:nvGrpSpPr>
        <p:grpSpPr>
          <a:xfrm>
            <a:off x="1905000" y="1562100"/>
            <a:ext cx="12810553" cy="7947565"/>
            <a:chOff x="1905000" y="1562100"/>
            <a:chExt cx="12810553" cy="7947565"/>
          </a:xfrm>
        </p:grpSpPr>
        <p:grpSp>
          <p:nvGrpSpPr>
            <p:cNvPr id="9" name="Group 8">
              <a:extLst>
                <a:ext uri="{FF2B5EF4-FFF2-40B4-BE49-F238E27FC236}">
                  <a16:creationId xmlns:a16="http://schemas.microsoft.com/office/drawing/2014/main" id="{A434984A-1F0B-1A60-F0C0-839111F1AEA9}"/>
                </a:ext>
              </a:extLst>
            </p:cNvPr>
            <p:cNvGrpSpPr/>
            <p:nvPr/>
          </p:nvGrpSpPr>
          <p:grpSpPr>
            <a:xfrm>
              <a:off x="1905000" y="1562100"/>
              <a:ext cx="12810553" cy="7947565"/>
              <a:chOff x="-1727200" y="203200"/>
              <a:chExt cx="17080738" cy="10596753"/>
            </a:xfrm>
          </p:grpSpPr>
          <p:sp>
            <p:nvSpPr>
              <p:cNvPr id="10" name="Freeform 9">
                <a:extLst>
                  <a:ext uri="{FF2B5EF4-FFF2-40B4-BE49-F238E27FC236}">
                    <a16:creationId xmlns:a16="http://schemas.microsoft.com/office/drawing/2014/main" id="{7563221F-598D-45B3-AAEB-29ABB8978F08}"/>
                  </a:ext>
                </a:extLst>
              </p:cNvPr>
              <p:cNvSpPr/>
              <p:nvPr/>
            </p:nvSpPr>
            <p:spPr>
              <a:xfrm>
                <a:off x="-1727200" y="203200"/>
                <a:ext cx="17080738" cy="10596753"/>
              </a:xfrm>
              <a:custGeom>
                <a:avLst/>
                <a:gdLst/>
                <a:ahLst/>
                <a:cxnLst/>
                <a:rect l="l" t="t" r="r" b="b"/>
                <a:pathLst>
                  <a:path w="15353537" h="10799953">
                    <a:moveTo>
                      <a:pt x="0" y="0"/>
                    </a:moveTo>
                    <a:lnTo>
                      <a:pt x="15353537" y="0"/>
                    </a:lnTo>
                    <a:lnTo>
                      <a:pt x="15353537" y="10799953"/>
                    </a:lnTo>
                    <a:lnTo>
                      <a:pt x="0" y="10799953"/>
                    </a:lnTo>
                    <a:lnTo>
                      <a:pt x="0" y="0"/>
                    </a:lnTo>
                    <a:close/>
                  </a:path>
                </a:pathLst>
              </a:custGeom>
              <a:blipFill>
                <a:blip r:embed="rId10"/>
                <a:stretch>
                  <a:fillRect l="-22412" t="-15196" r="-27774" b="-4902"/>
                </a:stretch>
              </a:blipFill>
            </p:spPr>
            <p:txBody>
              <a:bodyPr/>
              <a:lstStyle/>
              <a:p>
                <a:endParaRPr lang="en-US"/>
              </a:p>
            </p:txBody>
          </p:sp>
        </p:grpSp>
        <p:grpSp>
          <p:nvGrpSpPr>
            <p:cNvPr id="11" name="Group 10">
              <a:extLst>
                <a:ext uri="{FF2B5EF4-FFF2-40B4-BE49-F238E27FC236}">
                  <a16:creationId xmlns:a16="http://schemas.microsoft.com/office/drawing/2014/main" id="{A014609B-137D-7909-5FB7-E435BEFC2A03}"/>
                </a:ext>
              </a:extLst>
            </p:cNvPr>
            <p:cNvGrpSpPr/>
            <p:nvPr/>
          </p:nvGrpSpPr>
          <p:grpSpPr>
            <a:xfrm>
              <a:off x="8991600" y="2552700"/>
              <a:ext cx="5296376" cy="5943600"/>
              <a:chOff x="1778000" y="762000"/>
              <a:chExt cx="7061835" cy="7924800"/>
            </a:xfrm>
          </p:grpSpPr>
          <p:sp>
            <p:nvSpPr>
              <p:cNvPr id="12" name="Freeform 11">
                <a:extLst>
                  <a:ext uri="{FF2B5EF4-FFF2-40B4-BE49-F238E27FC236}">
                    <a16:creationId xmlns:a16="http://schemas.microsoft.com/office/drawing/2014/main" id="{084F8576-100A-DC9B-D1E5-4E85241BF5FB}"/>
                  </a:ext>
                </a:extLst>
              </p:cNvPr>
              <p:cNvSpPr/>
              <p:nvPr/>
            </p:nvSpPr>
            <p:spPr>
              <a:xfrm>
                <a:off x="1778000" y="762000"/>
                <a:ext cx="7061835" cy="7924800"/>
              </a:xfrm>
              <a:custGeom>
                <a:avLst/>
                <a:gdLst/>
                <a:ahLst/>
                <a:cxnLst/>
                <a:rect l="l" t="t" r="r" b="b"/>
                <a:pathLst>
                  <a:path w="8941435" h="9601200">
                    <a:moveTo>
                      <a:pt x="0" y="0"/>
                    </a:moveTo>
                    <a:lnTo>
                      <a:pt x="8941435" y="0"/>
                    </a:lnTo>
                    <a:lnTo>
                      <a:pt x="8941435" y="9601200"/>
                    </a:lnTo>
                    <a:lnTo>
                      <a:pt x="0" y="9601200"/>
                    </a:lnTo>
                    <a:lnTo>
                      <a:pt x="0" y="0"/>
                    </a:lnTo>
                    <a:close/>
                  </a:path>
                </a:pathLst>
              </a:custGeom>
              <a:blipFill>
                <a:blip r:embed="rId10"/>
                <a:stretch>
                  <a:fillRect l="-235612" t="-72914" r="-76146" b="-42783"/>
                </a:stretch>
              </a:blipFill>
            </p:spPr>
            <p:txBody>
              <a:bodyPr/>
              <a:lstStyle/>
              <a:p>
                <a:endParaRPr lang="en-US"/>
              </a:p>
            </p:txBody>
          </p:sp>
        </p:grpSp>
      </p:grpSp>
      <p:sp>
        <p:nvSpPr>
          <p:cNvPr id="13" name="AutoShape 12">
            <a:extLst>
              <a:ext uri="{FF2B5EF4-FFF2-40B4-BE49-F238E27FC236}">
                <a16:creationId xmlns:a16="http://schemas.microsoft.com/office/drawing/2014/main" id="{AFF1427F-4081-1A2B-D725-4D0BD815ACE0}"/>
              </a:ext>
            </a:extLst>
          </p:cNvPr>
          <p:cNvSpPr/>
          <p:nvPr/>
        </p:nvSpPr>
        <p:spPr>
          <a:xfrm rot="72060" flipV="1">
            <a:off x="8764164" y="4750941"/>
            <a:ext cx="6169873" cy="175643"/>
          </a:xfrm>
          <a:prstGeom prst="line">
            <a:avLst/>
          </a:prstGeom>
          <a:ln w="57150" cap="rnd">
            <a:solidFill>
              <a:srgbClr val="FF0000"/>
            </a:solidFill>
            <a:prstDash val="solid"/>
            <a:headEnd type="none" w="sm" len="sm"/>
            <a:tailEnd type="none" w="sm" len="sm"/>
          </a:ln>
        </p:spPr>
        <p:txBody>
          <a:bodyPr/>
          <a:lstStyle/>
          <a:p>
            <a:endParaRPr lang="en-US"/>
          </a:p>
        </p:txBody>
      </p:sp>
      <p:grpSp>
        <p:nvGrpSpPr>
          <p:cNvPr id="14" name="Group 13">
            <a:extLst>
              <a:ext uri="{FF2B5EF4-FFF2-40B4-BE49-F238E27FC236}">
                <a16:creationId xmlns:a16="http://schemas.microsoft.com/office/drawing/2014/main" id="{32B48E90-6250-54B8-9028-CE2BF736C2C8}"/>
              </a:ext>
            </a:extLst>
          </p:cNvPr>
          <p:cNvGrpSpPr/>
          <p:nvPr/>
        </p:nvGrpSpPr>
        <p:grpSpPr>
          <a:xfrm>
            <a:off x="8114919" y="2857500"/>
            <a:ext cx="419481" cy="1918354"/>
            <a:chOff x="0" y="0"/>
            <a:chExt cx="559308" cy="2557805"/>
          </a:xfrm>
        </p:grpSpPr>
        <p:sp>
          <p:nvSpPr>
            <p:cNvPr id="15" name="Freeform 14">
              <a:extLst>
                <a:ext uri="{FF2B5EF4-FFF2-40B4-BE49-F238E27FC236}">
                  <a16:creationId xmlns:a16="http://schemas.microsoft.com/office/drawing/2014/main" id="{1A5CD601-C0E4-8D2A-462E-404CF6FF722B}"/>
                </a:ext>
              </a:extLst>
            </p:cNvPr>
            <p:cNvSpPr/>
            <p:nvPr/>
          </p:nvSpPr>
          <p:spPr>
            <a:xfrm>
              <a:off x="0" y="0"/>
              <a:ext cx="552196" cy="2539746"/>
            </a:xfrm>
            <a:custGeom>
              <a:avLst/>
              <a:gdLst/>
              <a:ahLst/>
              <a:cxnLst/>
              <a:rect l="l" t="t" r="r" b="b"/>
              <a:pathLst>
                <a:path w="552196" h="2539746">
                  <a:moveTo>
                    <a:pt x="475996" y="2539746"/>
                  </a:moveTo>
                  <a:cubicBezTo>
                    <a:pt x="354584" y="2539746"/>
                    <a:pt x="199898" y="2471547"/>
                    <a:pt x="199898" y="2330450"/>
                  </a:cubicBezTo>
                  <a:lnTo>
                    <a:pt x="276098" y="2330450"/>
                  </a:lnTo>
                  <a:lnTo>
                    <a:pt x="199898" y="2330450"/>
                  </a:lnTo>
                  <a:lnTo>
                    <a:pt x="199898" y="1402842"/>
                  </a:lnTo>
                  <a:lnTo>
                    <a:pt x="276098" y="1402842"/>
                  </a:lnTo>
                  <a:lnTo>
                    <a:pt x="199898" y="1402842"/>
                  </a:lnTo>
                  <a:cubicBezTo>
                    <a:pt x="199898" y="1396873"/>
                    <a:pt x="175641" y="1345946"/>
                    <a:pt x="76200" y="1345946"/>
                  </a:cubicBezTo>
                  <a:lnTo>
                    <a:pt x="76200" y="1269746"/>
                  </a:lnTo>
                  <a:lnTo>
                    <a:pt x="76200" y="1193546"/>
                  </a:lnTo>
                  <a:cubicBezTo>
                    <a:pt x="175641" y="1193546"/>
                    <a:pt x="199898" y="1142619"/>
                    <a:pt x="199898" y="1136650"/>
                  </a:cubicBezTo>
                  <a:lnTo>
                    <a:pt x="276098" y="1136650"/>
                  </a:lnTo>
                  <a:lnTo>
                    <a:pt x="199898" y="1136650"/>
                  </a:lnTo>
                  <a:lnTo>
                    <a:pt x="199898" y="209296"/>
                  </a:lnTo>
                  <a:lnTo>
                    <a:pt x="276098" y="209296"/>
                  </a:lnTo>
                  <a:lnTo>
                    <a:pt x="199898" y="209296"/>
                  </a:lnTo>
                  <a:cubicBezTo>
                    <a:pt x="199898" y="68199"/>
                    <a:pt x="354584" y="0"/>
                    <a:pt x="475996" y="0"/>
                  </a:cubicBezTo>
                  <a:cubicBezTo>
                    <a:pt x="518033" y="0"/>
                    <a:pt x="552196" y="34163"/>
                    <a:pt x="552196" y="76200"/>
                  </a:cubicBezTo>
                  <a:lnTo>
                    <a:pt x="552196" y="2463546"/>
                  </a:lnTo>
                  <a:cubicBezTo>
                    <a:pt x="552196" y="2505583"/>
                    <a:pt x="518033" y="2539746"/>
                    <a:pt x="475996" y="2539746"/>
                  </a:cubicBezTo>
                  <a:moveTo>
                    <a:pt x="475996" y="2387346"/>
                  </a:moveTo>
                  <a:lnTo>
                    <a:pt x="475996" y="2463546"/>
                  </a:lnTo>
                  <a:lnTo>
                    <a:pt x="399796" y="2463546"/>
                  </a:lnTo>
                  <a:lnTo>
                    <a:pt x="399796" y="76200"/>
                  </a:lnTo>
                  <a:lnTo>
                    <a:pt x="475996" y="76200"/>
                  </a:lnTo>
                  <a:lnTo>
                    <a:pt x="475996" y="152400"/>
                  </a:lnTo>
                  <a:cubicBezTo>
                    <a:pt x="376555" y="152400"/>
                    <a:pt x="352298" y="203327"/>
                    <a:pt x="352298" y="209296"/>
                  </a:cubicBezTo>
                  <a:lnTo>
                    <a:pt x="352298" y="1136777"/>
                  </a:lnTo>
                  <a:cubicBezTo>
                    <a:pt x="352298" y="1277874"/>
                    <a:pt x="197612" y="1346073"/>
                    <a:pt x="76200" y="1346073"/>
                  </a:cubicBezTo>
                  <a:cubicBezTo>
                    <a:pt x="34163" y="1346073"/>
                    <a:pt x="0" y="1311910"/>
                    <a:pt x="0" y="1269873"/>
                  </a:cubicBezTo>
                  <a:cubicBezTo>
                    <a:pt x="0" y="1227836"/>
                    <a:pt x="34163" y="1193673"/>
                    <a:pt x="76200" y="1193673"/>
                  </a:cubicBezTo>
                  <a:cubicBezTo>
                    <a:pt x="197612" y="1193673"/>
                    <a:pt x="352298" y="1261872"/>
                    <a:pt x="352298" y="1402969"/>
                  </a:cubicBezTo>
                  <a:lnTo>
                    <a:pt x="352298" y="2330450"/>
                  </a:lnTo>
                  <a:cubicBezTo>
                    <a:pt x="352298" y="2336419"/>
                    <a:pt x="376555" y="2387346"/>
                    <a:pt x="475996" y="2387346"/>
                  </a:cubicBezTo>
                  <a:close/>
                </a:path>
              </a:pathLst>
            </a:custGeom>
            <a:solidFill>
              <a:srgbClr val="008000"/>
            </a:solidFill>
          </p:spPr>
          <p:txBody>
            <a:bodyPr/>
            <a:lstStyle/>
            <a:p>
              <a:endParaRPr lang="en-US"/>
            </a:p>
          </p:txBody>
        </p:sp>
        <p:sp>
          <p:nvSpPr>
            <p:cNvPr id="16" name="Freeform 15">
              <a:extLst>
                <a:ext uri="{FF2B5EF4-FFF2-40B4-BE49-F238E27FC236}">
                  <a16:creationId xmlns:a16="http://schemas.microsoft.com/office/drawing/2014/main" id="{C1907F57-1F50-75DC-D22F-EBD22EFB4560}"/>
                </a:ext>
              </a:extLst>
            </p:cNvPr>
            <p:cNvSpPr/>
            <p:nvPr/>
          </p:nvSpPr>
          <p:spPr>
            <a:xfrm>
              <a:off x="0" y="0"/>
              <a:ext cx="475996" cy="2539746"/>
            </a:xfrm>
            <a:custGeom>
              <a:avLst/>
              <a:gdLst/>
              <a:ahLst/>
              <a:cxnLst/>
              <a:rect l="l" t="t" r="r" b="b"/>
              <a:pathLst>
                <a:path w="475996" h="2539746">
                  <a:moveTo>
                    <a:pt x="475996" y="2539746"/>
                  </a:moveTo>
                  <a:cubicBezTo>
                    <a:pt x="354584" y="2539746"/>
                    <a:pt x="199898" y="2471547"/>
                    <a:pt x="199898" y="2330450"/>
                  </a:cubicBezTo>
                  <a:lnTo>
                    <a:pt x="276098" y="2330450"/>
                  </a:lnTo>
                  <a:lnTo>
                    <a:pt x="199898" y="2330450"/>
                  </a:lnTo>
                  <a:lnTo>
                    <a:pt x="199898" y="1402842"/>
                  </a:lnTo>
                  <a:lnTo>
                    <a:pt x="276098" y="1402842"/>
                  </a:lnTo>
                  <a:lnTo>
                    <a:pt x="199898" y="1402842"/>
                  </a:lnTo>
                  <a:cubicBezTo>
                    <a:pt x="199898" y="1396873"/>
                    <a:pt x="175641" y="1345946"/>
                    <a:pt x="76200" y="1345946"/>
                  </a:cubicBezTo>
                  <a:lnTo>
                    <a:pt x="76200" y="1269746"/>
                  </a:lnTo>
                  <a:lnTo>
                    <a:pt x="76200" y="1193546"/>
                  </a:lnTo>
                  <a:cubicBezTo>
                    <a:pt x="175641" y="1193546"/>
                    <a:pt x="199898" y="1142619"/>
                    <a:pt x="199898" y="1136650"/>
                  </a:cubicBezTo>
                  <a:lnTo>
                    <a:pt x="276098" y="1136650"/>
                  </a:lnTo>
                  <a:lnTo>
                    <a:pt x="199898" y="1136650"/>
                  </a:lnTo>
                  <a:lnTo>
                    <a:pt x="199898" y="209296"/>
                  </a:lnTo>
                  <a:lnTo>
                    <a:pt x="276098" y="209296"/>
                  </a:lnTo>
                  <a:lnTo>
                    <a:pt x="199898" y="209296"/>
                  </a:lnTo>
                  <a:cubicBezTo>
                    <a:pt x="199898" y="68199"/>
                    <a:pt x="354584" y="0"/>
                    <a:pt x="475996" y="0"/>
                  </a:cubicBezTo>
                  <a:lnTo>
                    <a:pt x="475996" y="152400"/>
                  </a:lnTo>
                  <a:cubicBezTo>
                    <a:pt x="376555" y="152400"/>
                    <a:pt x="352298" y="203327"/>
                    <a:pt x="352298" y="209296"/>
                  </a:cubicBezTo>
                  <a:lnTo>
                    <a:pt x="352298" y="1136777"/>
                  </a:lnTo>
                  <a:cubicBezTo>
                    <a:pt x="352298" y="1277874"/>
                    <a:pt x="197612" y="1346073"/>
                    <a:pt x="76200" y="1346073"/>
                  </a:cubicBezTo>
                  <a:cubicBezTo>
                    <a:pt x="34163" y="1346073"/>
                    <a:pt x="0" y="1311910"/>
                    <a:pt x="0" y="1269873"/>
                  </a:cubicBezTo>
                  <a:cubicBezTo>
                    <a:pt x="0" y="1227836"/>
                    <a:pt x="34163" y="1193673"/>
                    <a:pt x="76200" y="1193673"/>
                  </a:cubicBezTo>
                  <a:cubicBezTo>
                    <a:pt x="197612" y="1193673"/>
                    <a:pt x="352298" y="1261872"/>
                    <a:pt x="352298" y="1402969"/>
                  </a:cubicBezTo>
                  <a:lnTo>
                    <a:pt x="352298" y="2330450"/>
                  </a:lnTo>
                  <a:cubicBezTo>
                    <a:pt x="352298" y="2336419"/>
                    <a:pt x="376555" y="2387346"/>
                    <a:pt x="475996" y="2387346"/>
                  </a:cubicBezTo>
                  <a:close/>
                </a:path>
              </a:pathLst>
            </a:custGeom>
            <a:solidFill>
              <a:srgbClr val="008000"/>
            </a:solidFill>
          </p:spPr>
          <p:txBody>
            <a:bodyPr/>
            <a:lstStyle/>
            <a:p>
              <a:endParaRPr lang="en-US"/>
            </a:p>
          </p:txBody>
        </p:sp>
      </p:grpSp>
      <p:grpSp>
        <p:nvGrpSpPr>
          <p:cNvPr id="17" name="Group 16">
            <a:extLst>
              <a:ext uri="{FF2B5EF4-FFF2-40B4-BE49-F238E27FC236}">
                <a16:creationId xmlns:a16="http://schemas.microsoft.com/office/drawing/2014/main" id="{0E9F4756-DC13-D7B3-8194-E8AB185BF6FB}"/>
              </a:ext>
            </a:extLst>
          </p:cNvPr>
          <p:cNvGrpSpPr/>
          <p:nvPr/>
        </p:nvGrpSpPr>
        <p:grpSpPr>
          <a:xfrm>
            <a:off x="4931283" y="3177225"/>
            <a:ext cx="2743200" cy="1492225"/>
            <a:chOff x="0" y="0"/>
            <a:chExt cx="3657600" cy="1989633"/>
          </a:xfrm>
        </p:grpSpPr>
        <p:sp>
          <p:nvSpPr>
            <p:cNvPr id="18" name="Freeform 17">
              <a:extLst>
                <a:ext uri="{FF2B5EF4-FFF2-40B4-BE49-F238E27FC236}">
                  <a16:creationId xmlns:a16="http://schemas.microsoft.com/office/drawing/2014/main" id="{92037F24-8677-A3A7-0A5A-BC536E77E104}"/>
                </a:ext>
              </a:extLst>
            </p:cNvPr>
            <p:cNvSpPr/>
            <p:nvPr/>
          </p:nvSpPr>
          <p:spPr>
            <a:xfrm>
              <a:off x="0" y="0"/>
              <a:ext cx="3657600" cy="1989542"/>
            </a:xfrm>
            <a:custGeom>
              <a:avLst/>
              <a:gdLst/>
              <a:ahLst/>
              <a:cxnLst/>
              <a:rect l="l" t="t" r="r" b="b"/>
              <a:pathLst>
                <a:path w="3657600" h="1989542">
                  <a:moveTo>
                    <a:pt x="0" y="0"/>
                  </a:moveTo>
                  <a:lnTo>
                    <a:pt x="3657600" y="0"/>
                  </a:lnTo>
                  <a:lnTo>
                    <a:pt x="3657600" y="1989542"/>
                  </a:lnTo>
                  <a:lnTo>
                    <a:pt x="0" y="1989542"/>
                  </a:lnTo>
                  <a:close/>
                </a:path>
              </a:pathLst>
            </a:custGeom>
            <a:solidFill>
              <a:srgbClr val="00B050"/>
            </a:solidFill>
          </p:spPr>
          <p:txBody>
            <a:bodyPr/>
            <a:lstStyle/>
            <a:p>
              <a:endParaRPr lang="en-US"/>
            </a:p>
          </p:txBody>
        </p:sp>
        <p:sp>
          <p:nvSpPr>
            <p:cNvPr id="19" name="TextBox 18">
              <a:extLst>
                <a:ext uri="{FF2B5EF4-FFF2-40B4-BE49-F238E27FC236}">
                  <a16:creationId xmlns:a16="http://schemas.microsoft.com/office/drawing/2014/main" id="{79FD5D58-4048-6151-5E7E-1A5E5769663B}"/>
                </a:ext>
              </a:extLst>
            </p:cNvPr>
            <p:cNvSpPr txBox="1"/>
            <p:nvPr/>
          </p:nvSpPr>
          <p:spPr>
            <a:xfrm>
              <a:off x="0" y="0"/>
              <a:ext cx="3657600" cy="1989633"/>
            </a:xfrm>
            <a:prstGeom prst="rect">
              <a:avLst/>
            </a:prstGeom>
          </p:spPr>
          <p:txBody>
            <a:bodyPr lIns="101600" tIns="101600" rIns="101600" bIns="101600" rtlCol="0" anchor="t"/>
            <a:lstStyle/>
            <a:p>
              <a:pPr algn="l">
                <a:lnSpc>
                  <a:spcPts val="3240"/>
                </a:lnSpc>
              </a:pPr>
              <a:r>
                <a:rPr lang="en-US" sz="2700" b="1" dirty="0">
                  <a:solidFill>
                    <a:srgbClr val="FFFFFF"/>
                  </a:solidFill>
                  <a:latin typeface="Source Sans Pro Bold"/>
                  <a:ea typeface="Source Sans Pro Bold"/>
                  <a:cs typeface="Source Sans Pro Bold"/>
                  <a:sym typeface="Source Sans Pro Bold"/>
                </a:rPr>
                <a:t>NATURAL </a:t>
              </a:r>
              <a:r>
                <a:rPr lang="en-US" sz="2700" dirty="0">
                  <a:solidFill>
                    <a:srgbClr val="FFFFFF"/>
                  </a:solidFill>
                  <a:latin typeface="Source Sans Pro"/>
                  <a:ea typeface="Source Sans Pro"/>
                  <a:cs typeface="Source Sans Pro"/>
                  <a:sym typeface="Source Sans Pro"/>
                </a:rPr>
                <a:t>OR</a:t>
              </a:r>
              <a:r>
                <a:rPr lang="en-US" sz="2700" b="1" dirty="0">
                  <a:solidFill>
                    <a:srgbClr val="FFFFFF"/>
                  </a:solidFill>
                  <a:latin typeface="Source Sans Pro Bold"/>
                  <a:ea typeface="Source Sans Pro Bold"/>
                  <a:cs typeface="Source Sans Pro Bold"/>
                  <a:sym typeface="Source Sans Pro Bold"/>
                </a:rPr>
                <a:t> PREFERRED ROLES</a:t>
              </a:r>
            </a:p>
          </p:txBody>
        </p:sp>
      </p:grpSp>
      <p:grpSp>
        <p:nvGrpSpPr>
          <p:cNvPr id="20" name="Group 19">
            <a:extLst>
              <a:ext uri="{FF2B5EF4-FFF2-40B4-BE49-F238E27FC236}">
                <a16:creationId xmlns:a16="http://schemas.microsoft.com/office/drawing/2014/main" id="{7F126CE4-7C60-4FB5-0E69-411754E6EE1F}"/>
              </a:ext>
            </a:extLst>
          </p:cNvPr>
          <p:cNvGrpSpPr/>
          <p:nvPr/>
        </p:nvGrpSpPr>
        <p:grpSpPr>
          <a:xfrm>
            <a:off x="8181623" y="4803305"/>
            <a:ext cx="337814" cy="2065077"/>
            <a:chOff x="0" y="0"/>
            <a:chExt cx="450418" cy="2753436"/>
          </a:xfrm>
        </p:grpSpPr>
        <p:sp>
          <p:nvSpPr>
            <p:cNvPr id="21" name="Freeform 20">
              <a:extLst>
                <a:ext uri="{FF2B5EF4-FFF2-40B4-BE49-F238E27FC236}">
                  <a16:creationId xmlns:a16="http://schemas.microsoft.com/office/drawing/2014/main" id="{73190925-EF35-AF63-7923-8484D4AB977A}"/>
                </a:ext>
              </a:extLst>
            </p:cNvPr>
            <p:cNvSpPr/>
            <p:nvPr/>
          </p:nvSpPr>
          <p:spPr>
            <a:xfrm>
              <a:off x="127" y="0"/>
              <a:ext cx="445008" cy="2770378"/>
            </a:xfrm>
            <a:custGeom>
              <a:avLst/>
              <a:gdLst/>
              <a:ahLst/>
              <a:cxnLst/>
              <a:rect l="l" t="t" r="r" b="b"/>
              <a:pathLst>
                <a:path w="445008" h="2770378">
                  <a:moveTo>
                    <a:pt x="387858" y="2770378"/>
                  </a:moveTo>
                  <a:cubicBezTo>
                    <a:pt x="287401" y="2770378"/>
                    <a:pt x="165354" y="2713228"/>
                    <a:pt x="165354" y="2601468"/>
                  </a:cubicBezTo>
                  <a:lnTo>
                    <a:pt x="165354" y="1496949"/>
                  </a:lnTo>
                  <a:lnTo>
                    <a:pt x="222504" y="1496949"/>
                  </a:lnTo>
                  <a:lnTo>
                    <a:pt x="165354" y="1496949"/>
                  </a:lnTo>
                  <a:cubicBezTo>
                    <a:pt x="165354" y="1485265"/>
                    <a:pt x="139319" y="1442339"/>
                    <a:pt x="57150" y="1442339"/>
                  </a:cubicBezTo>
                  <a:lnTo>
                    <a:pt x="57150" y="1385189"/>
                  </a:lnTo>
                  <a:lnTo>
                    <a:pt x="57150" y="1328039"/>
                  </a:lnTo>
                  <a:cubicBezTo>
                    <a:pt x="139446" y="1328039"/>
                    <a:pt x="165354" y="1285113"/>
                    <a:pt x="165354" y="1273429"/>
                  </a:cubicBezTo>
                  <a:lnTo>
                    <a:pt x="222504" y="1273429"/>
                  </a:lnTo>
                  <a:lnTo>
                    <a:pt x="165354" y="1273429"/>
                  </a:lnTo>
                  <a:lnTo>
                    <a:pt x="165354" y="168910"/>
                  </a:lnTo>
                  <a:lnTo>
                    <a:pt x="222504" y="168910"/>
                  </a:lnTo>
                  <a:lnTo>
                    <a:pt x="165354" y="168910"/>
                  </a:lnTo>
                  <a:cubicBezTo>
                    <a:pt x="165227" y="57150"/>
                    <a:pt x="287401" y="0"/>
                    <a:pt x="387858" y="0"/>
                  </a:cubicBezTo>
                  <a:cubicBezTo>
                    <a:pt x="419481" y="0"/>
                    <a:pt x="445008" y="25527"/>
                    <a:pt x="445008" y="57150"/>
                  </a:cubicBezTo>
                  <a:lnTo>
                    <a:pt x="445008" y="2713228"/>
                  </a:lnTo>
                  <a:cubicBezTo>
                    <a:pt x="445008" y="2728341"/>
                    <a:pt x="439039" y="2742946"/>
                    <a:pt x="428244" y="2753614"/>
                  </a:cubicBezTo>
                  <a:cubicBezTo>
                    <a:pt x="417449" y="2764282"/>
                    <a:pt x="402971" y="2770378"/>
                    <a:pt x="387858" y="2770378"/>
                  </a:cubicBezTo>
                  <a:moveTo>
                    <a:pt x="387858" y="2656078"/>
                  </a:moveTo>
                  <a:lnTo>
                    <a:pt x="387858" y="2713228"/>
                  </a:lnTo>
                  <a:lnTo>
                    <a:pt x="330708" y="2713228"/>
                  </a:lnTo>
                  <a:lnTo>
                    <a:pt x="330708" y="57150"/>
                  </a:lnTo>
                  <a:lnTo>
                    <a:pt x="387858" y="57150"/>
                  </a:lnTo>
                  <a:lnTo>
                    <a:pt x="387858" y="114300"/>
                  </a:lnTo>
                  <a:cubicBezTo>
                    <a:pt x="305562" y="114300"/>
                    <a:pt x="279654" y="157226"/>
                    <a:pt x="279654" y="168910"/>
                  </a:cubicBezTo>
                  <a:lnTo>
                    <a:pt x="279654" y="1273556"/>
                  </a:lnTo>
                  <a:cubicBezTo>
                    <a:pt x="279654" y="1385316"/>
                    <a:pt x="157607" y="1442466"/>
                    <a:pt x="57150" y="1442466"/>
                  </a:cubicBezTo>
                  <a:cubicBezTo>
                    <a:pt x="25527" y="1442466"/>
                    <a:pt x="0" y="1416939"/>
                    <a:pt x="0" y="1385316"/>
                  </a:cubicBezTo>
                  <a:cubicBezTo>
                    <a:pt x="0" y="1353693"/>
                    <a:pt x="25527" y="1328166"/>
                    <a:pt x="57150" y="1328166"/>
                  </a:cubicBezTo>
                  <a:cubicBezTo>
                    <a:pt x="157607" y="1328166"/>
                    <a:pt x="279654" y="1385316"/>
                    <a:pt x="279654" y="1497076"/>
                  </a:cubicBezTo>
                  <a:lnTo>
                    <a:pt x="279654" y="2601722"/>
                  </a:lnTo>
                  <a:lnTo>
                    <a:pt x="222504" y="2601722"/>
                  </a:lnTo>
                  <a:lnTo>
                    <a:pt x="279654" y="2601722"/>
                  </a:lnTo>
                  <a:cubicBezTo>
                    <a:pt x="279654" y="2613406"/>
                    <a:pt x="305689" y="2656332"/>
                    <a:pt x="387858" y="2656332"/>
                  </a:cubicBezTo>
                  <a:close/>
                </a:path>
              </a:pathLst>
            </a:custGeom>
            <a:solidFill>
              <a:srgbClr val="FFC000"/>
            </a:solidFill>
          </p:spPr>
          <p:txBody>
            <a:bodyPr/>
            <a:lstStyle/>
            <a:p>
              <a:endParaRPr lang="en-US"/>
            </a:p>
          </p:txBody>
        </p:sp>
        <p:sp>
          <p:nvSpPr>
            <p:cNvPr id="22" name="Freeform 21">
              <a:extLst>
                <a:ext uri="{FF2B5EF4-FFF2-40B4-BE49-F238E27FC236}">
                  <a16:creationId xmlns:a16="http://schemas.microsoft.com/office/drawing/2014/main" id="{739364ED-F0A9-D032-1528-DF7AB9E42FB3}"/>
                </a:ext>
              </a:extLst>
            </p:cNvPr>
            <p:cNvSpPr/>
            <p:nvPr/>
          </p:nvSpPr>
          <p:spPr>
            <a:xfrm>
              <a:off x="127" y="0"/>
              <a:ext cx="387858" cy="2770378"/>
            </a:xfrm>
            <a:custGeom>
              <a:avLst/>
              <a:gdLst/>
              <a:ahLst/>
              <a:cxnLst/>
              <a:rect l="l" t="t" r="r" b="b"/>
              <a:pathLst>
                <a:path w="387858" h="2770378">
                  <a:moveTo>
                    <a:pt x="387858" y="2770378"/>
                  </a:moveTo>
                  <a:cubicBezTo>
                    <a:pt x="287401" y="2770378"/>
                    <a:pt x="165354" y="2713228"/>
                    <a:pt x="165354" y="2601468"/>
                  </a:cubicBezTo>
                  <a:lnTo>
                    <a:pt x="165354" y="1496949"/>
                  </a:lnTo>
                  <a:lnTo>
                    <a:pt x="222504" y="1496949"/>
                  </a:lnTo>
                  <a:lnTo>
                    <a:pt x="165354" y="1496949"/>
                  </a:lnTo>
                  <a:cubicBezTo>
                    <a:pt x="165354" y="1485265"/>
                    <a:pt x="139319" y="1442339"/>
                    <a:pt x="57150" y="1442339"/>
                  </a:cubicBezTo>
                  <a:lnTo>
                    <a:pt x="57150" y="1385189"/>
                  </a:lnTo>
                  <a:lnTo>
                    <a:pt x="57150" y="1328039"/>
                  </a:lnTo>
                  <a:cubicBezTo>
                    <a:pt x="139446" y="1328039"/>
                    <a:pt x="165354" y="1285113"/>
                    <a:pt x="165354" y="1273429"/>
                  </a:cubicBezTo>
                  <a:lnTo>
                    <a:pt x="222504" y="1273429"/>
                  </a:lnTo>
                  <a:lnTo>
                    <a:pt x="165354" y="1273429"/>
                  </a:lnTo>
                  <a:lnTo>
                    <a:pt x="165354" y="168910"/>
                  </a:lnTo>
                  <a:lnTo>
                    <a:pt x="222504" y="168910"/>
                  </a:lnTo>
                  <a:lnTo>
                    <a:pt x="165354" y="168910"/>
                  </a:lnTo>
                  <a:cubicBezTo>
                    <a:pt x="165227" y="57150"/>
                    <a:pt x="287401" y="0"/>
                    <a:pt x="387858" y="0"/>
                  </a:cubicBezTo>
                  <a:lnTo>
                    <a:pt x="387858" y="114300"/>
                  </a:lnTo>
                  <a:cubicBezTo>
                    <a:pt x="305562" y="114300"/>
                    <a:pt x="279654" y="157226"/>
                    <a:pt x="279654" y="168910"/>
                  </a:cubicBezTo>
                  <a:lnTo>
                    <a:pt x="279654" y="1273556"/>
                  </a:lnTo>
                  <a:cubicBezTo>
                    <a:pt x="279654" y="1385316"/>
                    <a:pt x="157607" y="1442466"/>
                    <a:pt x="57150" y="1442466"/>
                  </a:cubicBezTo>
                  <a:cubicBezTo>
                    <a:pt x="25527" y="1442466"/>
                    <a:pt x="0" y="1416939"/>
                    <a:pt x="0" y="1385316"/>
                  </a:cubicBezTo>
                  <a:cubicBezTo>
                    <a:pt x="0" y="1353693"/>
                    <a:pt x="25527" y="1328166"/>
                    <a:pt x="57150" y="1328166"/>
                  </a:cubicBezTo>
                  <a:cubicBezTo>
                    <a:pt x="157607" y="1328166"/>
                    <a:pt x="279654" y="1385316"/>
                    <a:pt x="279654" y="1497076"/>
                  </a:cubicBezTo>
                  <a:lnTo>
                    <a:pt x="279654" y="2601722"/>
                  </a:lnTo>
                  <a:lnTo>
                    <a:pt x="222504" y="2601722"/>
                  </a:lnTo>
                  <a:lnTo>
                    <a:pt x="279654" y="2601722"/>
                  </a:lnTo>
                  <a:cubicBezTo>
                    <a:pt x="279654" y="2613406"/>
                    <a:pt x="305689" y="2656332"/>
                    <a:pt x="387858" y="2656332"/>
                  </a:cubicBezTo>
                  <a:close/>
                </a:path>
              </a:pathLst>
            </a:custGeom>
            <a:solidFill>
              <a:srgbClr val="FFC000"/>
            </a:solidFill>
          </p:spPr>
          <p:txBody>
            <a:bodyPr/>
            <a:lstStyle/>
            <a:p>
              <a:endParaRPr lang="en-US"/>
            </a:p>
          </p:txBody>
        </p:sp>
      </p:grpSp>
      <p:sp>
        <p:nvSpPr>
          <p:cNvPr id="23" name="AutoShape 22">
            <a:extLst>
              <a:ext uri="{FF2B5EF4-FFF2-40B4-BE49-F238E27FC236}">
                <a16:creationId xmlns:a16="http://schemas.microsoft.com/office/drawing/2014/main" id="{A02AFCCE-2EFE-D910-17D6-3EEE9F623B66}"/>
              </a:ext>
            </a:extLst>
          </p:cNvPr>
          <p:cNvSpPr/>
          <p:nvPr/>
        </p:nvSpPr>
        <p:spPr>
          <a:xfrm rot="41339" flipV="1">
            <a:off x="8687033" y="6630237"/>
            <a:ext cx="6476532" cy="77884"/>
          </a:xfrm>
          <a:prstGeom prst="line">
            <a:avLst/>
          </a:prstGeom>
          <a:ln w="47625" cap="rnd">
            <a:solidFill>
              <a:srgbClr val="FF0000"/>
            </a:solidFill>
            <a:prstDash val="solid"/>
            <a:headEnd type="none" w="sm" len="sm"/>
            <a:tailEnd type="none" w="sm" len="sm"/>
          </a:ln>
        </p:spPr>
        <p:txBody>
          <a:bodyPr/>
          <a:lstStyle/>
          <a:p>
            <a:endParaRPr lang="en-US"/>
          </a:p>
        </p:txBody>
      </p:sp>
      <p:grpSp>
        <p:nvGrpSpPr>
          <p:cNvPr id="24" name="Group 23">
            <a:extLst>
              <a:ext uri="{FF2B5EF4-FFF2-40B4-BE49-F238E27FC236}">
                <a16:creationId xmlns:a16="http://schemas.microsoft.com/office/drawing/2014/main" id="{D3F25F70-E8AD-9872-CA37-AAE74C088B18}"/>
              </a:ext>
            </a:extLst>
          </p:cNvPr>
          <p:cNvGrpSpPr/>
          <p:nvPr/>
        </p:nvGrpSpPr>
        <p:grpSpPr>
          <a:xfrm>
            <a:off x="4931283" y="5316470"/>
            <a:ext cx="2743200" cy="1082650"/>
            <a:chOff x="0" y="0"/>
            <a:chExt cx="3657600" cy="1443533"/>
          </a:xfrm>
        </p:grpSpPr>
        <p:sp>
          <p:nvSpPr>
            <p:cNvPr id="25" name="Freeform 24">
              <a:extLst>
                <a:ext uri="{FF2B5EF4-FFF2-40B4-BE49-F238E27FC236}">
                  <a16:creationId xmlns:a16="http://schemas.microsoft.com/office/drawing/2014/main" id="{FEA4C5B2-C5E6-ECF3-D4DD-4635AB18784C}"/>
                </a:ext>
              </a:extLst>
            </p:cNvPr>
            <p:cNvSpPr/>
            <p:nvPr/>
          </p:nvSpPr>
          <p:spPr>
            <a:xfrm>
              <a:off x="0" y="0"/>
              <a:ext cx="3657600" cy="1443467"/>
            </a:xfrm>
            <a:custGeom>
              <a:avLst/>
              <a:gdLst/>
              <a:ahLst/>
              <a:cxnLst/>
              <a:rect l="l" t="t" r="r" b="b"/>
              <a:pathLst>
                <a:path w="3657600" h="1443467">
                  <a:moveTo>
                    <a:pt x="0" y="0"/>
                  </a:moveTo>
                  <a:lnTo>
                    <a:pt x="3657600" y="0"/>
                  </a:lnTo>
                  <a:lnTo>
                    <a:pt x="3657600" y="1443467"/>
                  </a:lnTo>
                  <a:lnTo>
                    <a:pt x="0" y="1443467"/>
                  </a:lnTo>
                  <a:close/>
                </a:path>
              </a:pathLst>
            </a:custGeom>
            <a:solidFill>
              <a:srgbClr val="FFEF66"/>
            </a:solidFill>
          </p:spPr>
          <p:txBody>
            <a:bodyPr/>
            <a:lstStyle/>
            <a:p>
              <a:endParaRPr lang="en-US"/>
            </a:p>
          </p:txBody>
        </p:sp>
        <p:sp>
          <p:nvSpPr>
            <p:cNvPr id="26" name="TextBox 25">
              <a:extLst>
                <a:ext uri="{FF2B5EF4-FFF2-40B4-BE49-F238E27FC236}">
                  <a16:creationId xmlns:a16="http://schemas.microsoft.com/office/drawing/2014/main" id="{D8D9A9D3-44AB-CE46-D819-BFEBB970DF60}"/>
                </a:ext>
              </a:extLst>
            </p:cNvPr>
            <p:cNvSpPr txBox="1"/>
            <p:nvPr/>
          </p:nvSpPr>
          <p:spPr>
            <a:xfrm>
              <a:off x="0" y="0"/>
              <a:ext cx="3657600" cy="1443533"/>
            </a:xfrm>
            <a:prstGeom prst="rect">
              <a:avLst/>
            </a:prstGeom>
          </p:spPr>
          <p:txBody>
            <a:bodyPr lIns="101600" tIns="101600" rIns="101600" bIns="101600" rtlCol="0" anchor="t"/>
            <a:lstStyle/>
            <a:p>
              <a:pPr algn="l">
                <a:lnSpc>
                  <a:spcPts val="3240"/>
                </a:lnSpc>
              </a:pPr>
              <a:r>
                <a:rPr lang="en-US" sz="2700" b="1" dirty="0">
                  <a:solidFill>
                    <a:srgbClr val="000000"/>
                  </a:solidFill>
                  <a:latin typeface="Source Sans Pro Bold"/>
                  <a:ea typeface="Source Sans Pro Bold"/>
                  <a:cs typeface="Source Sans Pro Bold"/>
                  <a:sym typeface="Source Sans Pro Bold"/>
                </a:rPr>
                <a:t>MANAGEABLE ROLES</a:t>
              </a:r>
            </a:p>
          </p:txBody>
        </p:sp>
      </p:grpSp>
      <p:grpSp>
        <p:nvGrpSpPr>
          <p:cNvPr id="27" name="Group 26">
            <a:extLst>
              <a:ext uri="{FF2B5EF4-FFF2-40B4-BE49-F238E27FC236}">
                <a16:creationId xmlns:a16="http://schemas.microsoft.com/office/drawing/2014/main" id="{B5FF7CD0-1163-8944-72B4-F4A7214CE075}"/>
              </a:ext>
            </a:extLst>
          </p:cNvPr>
          <p:cNvGrpSpPr/>
          <p:nvPr/>
        </p:nvGrpSpPr>
        <p:grpSpPr>
          <a:xfrm>
            <a:off x="8181623" y="6973328"/>
            <a:ext cx="337509" cy="1562224"/>
            <a:chOff x="0" y="0"/>
            <a:chExt cx="450012" cy="2082965"/>
          </a:xfrm>
        </p:grpSpPr>
        <p:sp>
          <p:nvSpPr>
            <p:cNvPr id="28" name="Freeform 27">
              <a:extLst>
                <a:ext uri="{FF2B5EF4-FFF2-40B4-BE49-F238E27FC236}">
                  <a16:creationId xmlns:a16="http://schemas.microsoft.com/office/drawing/2014/main" id="{B272B818-5CF2-ED80-64E3-E5BF208D73D6}"/>
                </a:ext>
              </a:extLst>
            </p:cNvPr>
            <p:cNvSpPr/>
            <p:nvPr/>
          </p:nvSpPr>
          <p:spPr>
            <a:xfrm>
              <a:off x="0" y="0"/>
              <a:ext cx="443219" cy="2095500"/>
            </a:xfrm>
            <a:custGeom>
              <a:avLst/>
              <a:gdLst/>
              <a:ahLst/>
              <a:cxnLst/>
              <a:rect l="l" t="t" r="r" b="b"/>
              <a:pathLst>
                <a:path w="443219" h="2095500">
                  <a:moveTo>
                    <a:pt x="357361" y="2095500"/>
                  </a:moveTo>
                  <a:cubicBezTo>
                    <a:pt x="252614" y="2095500"/>
                    <a:pt x="135656" y="2047748"/>
                    <a:pt x="135656" y="1965071"/>
                  </a:cubicBezTo>
                  <a:lnTo>
                    <a:pt x="135656" y="1121029"/>
                  </a:lnTo>
                  <a:lnTo>
                    <a:pt x="221514" y="1121029"/>
                  </a:lnTo>
                  <a:lnTo>
                    <a:pt x="135656" y="1121029"/>
                  </a:lnTo>
                  <a:cubicBezTo>
                    <a:pt x="135847" y="1107821"/>
                    <a:pt x="130505" y="1104900"/>
                    <a:pt x="85858" y="1104900"/>
                  </a:cubicBezTo>
                  <a:lnTo>
                    <a:pt x="85858" y="1047750"/>
                  </a:lnTo>
                  <a:lnTo>
                    <a:pt x="85858" y="990600"/>
                  </a:lnTo>
                  <a:cubicBezTo>
                    <a:pt x="130505" y="990600"/>
                    <a:pt x="135847" y="987679"/>
                    <a:pt x="135847" y="974471"/>
                  </a:cubicBezTo>
                  <a:lnTo>
                    <a:pt x="221705" y="974471"/>
                  </a:lnTo>
                  <a:lnTo>
                    <a:pt x="135847" y="974471"/>
                  </a:lnTo>
                  <a:lnTo>
                    <a:pt x="135847" y="130429"/>
                  </a:lnTo>
                  <a:lnTo>
                    <a:pt x="221705" y="130429"/>
                  </a:lnTo>
                  <a:lnTo>
                    <a:pt x="135847" y="130429"/>
                  </a:lnTo>
                  <a:cubicBezTo>
                    <a:pt x="135847" y="47752"/>
                    <a:pt x="252805" y="0"/>
                    <a:pt x="357361" y="0"/>
                  </a:cubicBezTo>
                  <a:cubicBezTo>
                    <a:pt x="404869" y="0"/>
                    <a:pt x="443219" y="25527"/>
                    <a:pt x="443219" y="57150"/>
                  </a:cubicBezTo>
                  <a:lnTo>
                    <a:pt x="443219" y="2038350"/>
                  </a:lnTo>
                  <a:cubicBezTo>
                    <a:pt x="443219" y="2069973"/>
                    <a:pt x="404869" y="2095500"/>
                    <a:pt x="357361" y="2095500"/>
                  </a:cubicBezTo>
                  <a:moveTo>
                    <a:pt x="357361" y="1981200"/>
                  </a:moveTo>
                  <a:lnTo>
                    <a:pt x="357361" y="2038350"/>
                  </a:lnTo>
                  <a:lnTo>
                    <a:pt x="271503" y="2038350"/>
                  </a:lnTo>
                  <a:lnTo>
                    <a:pt x="271503" y="57150"/>
                  </a:lnTo>
                  <a:lnTo>
                    <a:pt x="357361" y="57150"/>
                  </a:lnTo>
                  <a:lnTo>
                    <a:pt x="357361" y="114300"/>
                  </a:lnTo>
                  <a:cubicBezTo>
                    <a:pt x="312715" y="114300"/>
                    <a:pt x="307373" y="117221"/>
                    <a:pt x="307373" y="130429"/>
                  </a:cubicBezTo>
                  <a:lnTo>
                    <a:pt x="307373" y="974471"/>
                  </a:lnTo>
                  <a:cubicBezTo>
                    <a:pt x="307563" y="1057148"/>
                    <a:pt x="190605" y="1104900"/>
                    <a:pt x="85858" y="1104900"/>
                  </a:cubicBezTo>
                  <a:cubicBezTo>
                    <a:pt x="38350" y="1104900"/>
                    <a:pt x="0" y="1079373"/>
                    <a:pt x="0" y="1047750"/>
                  </a:cubicBezTo>
                  <a:cubicBezTo>
                    <a:pt x="0" y="1016127"/>
                    <a:pt x="38350" y="990600"/>
                    <a:pt x="85858" y="990600"/>
                  </a:cubicBezTo>
                  <a:cubicBezTo>
                    <a:pt x="190605" y="990600"/>
                    <a:pt x="307563" y="1038352"/>
                    <a:pt x="307563" y="1121029"/>
                  </a:cubicBezTo>
                  <a:lnTo>
                    <a:pt x="307563" y="1965071"/>
                  </a:lnTo>
                  <a:lnTo>
                    <a:pt x="221705" y="1965071"/>
                  </a:lnTo>
                  <a:lnTo>
                    <a:pt x="307563" y="1965071"/>
                  </a:lnTo>
                  <a:cubicBezTo>
                    <a:pt x="307563" y="1978279"/>
                    <a:pt x="312906" y="1981200"/>
                    <a:pt x="357552" y="1981200"/>
                  </a:cubicBezTo>
                  <a:close/>
                </a:path>
              </a:pathLst>
            </a:custGeom>
            <a:solidFill>
              <a:srgbClr val="FF0000"/>
            </a:solidFill>
          </p:spPr>
          <p:txBody>
            <a:bodyPr/>
            <a:lstStyle/>
            <a:p>
              <a:endParaRPr lang="en-US"/>
            </a:p>
          </p:txBody>
        </p:sp>
        <p:sp>
          <p:nvSpPr>
            <p:cNvPr id="29" name="Freeform 28">
              <a:extLst>
                <a:ext uri="{FF2B5EF4-FFF2-40B4-BE49-F238E27FC236}">
                  <a16:creationId xmlns:a16="http://schemas.microsoft.com/office/drawing/2014/main" id="{F540E4B4-760E-5C30-1E93-91E420672FE7}"/>
                </a:ext>
              </a:extLst>
            </p:cNvPr>
            <p:cNvSpPr/>
            <p:nvPr/>
          </p:nvSpPr>
          <p:spPr>
            <a:xfrm>
              <a:off x="0" y="0"/>
              <a:ext cx="357552" cy="2095500"/>
            </a:xfrm>
            <a:custGeom>
              <a:avLst/>
              <a:gdLst/>
              <a:ahLst/>
              <a:cxnLst/>
              <a:rect l="l" t="t" r="r" b="b"/>
              <a:pathLst>
                <a:path w="357552" h="2095500">
                  <a:moveTo>
                    <a:pt x="357361" y="2095500"/>
                  </a:moveTo>
                  <a:cubicBezTo>
                    <a:pt x="252614" y="2095500"/>
                    <a:pt x="135656" y="2047748"/>
                    <a:pt x="135656" y="1965071"/>
                  </a:cubicBezTo>
                  <a:lnTo>
                    <a:pt x="135656" y="1121029"/>
                  </a:lnTo>
                  <a:lnTo>
                    <a:pt x="221514" y="1121029"/>
                  </a:lnTo>
                  <a:lnTo>
                    <a:pt x="135656" y="1121029"/>
                  </a:lnTo>
                  <a:cubicBezTo>
                    <a:pt x="135847" y="1107821"/>
                    <a:pt x="130505" y="1104900"/>
                    <a:pt x="85858" y="1104900"/>
                  </a:cubicBezTo>
                  <a:lnTo>
                    <a:pt x="85858" y="1047750"/>
                  </a:lnTo>
                  <a:lnTo>
                    <a:pt x="85858" y="990600"/>
                  </a:lnTo>
                  <a:cubicBezTo>
                    <a:pt x="130505" y="990600"/>
                    <a:pt x="135847" y="987679"/>
                    <a:pt x="135847" y="974471"/>
                  </a:cubicBezTo>
                  <a:lnTo>
                    <a:pt x="221705" y="974471"/>
                  </a:lnTo>
                  <a:lnTo>
                    <a:pt x="135847" y="974471"/>
                  </a:lnTo>
                  <a:lnTo>
                    <a:pt x="135847" y="130429"/>
                  </a:lnTo>
                  <a:lnTo>
                    <a:pt x="221705" y="130429"/>
                  </a:lnTo>
                  <a:lnTo>
                    <a:pt x="135847" y="130429"/>
                  </a:lnTo>
                  <a:cubicBezTo>
                    <a:pt x="135847" y="47752"/>
                    <a:pt x="252805" y="0"/>
                    <a:pt x="357361" y="0"/>
                  </a:cubicBezTo>
                  <a:lnTo>
                    <a:pt x="357361" y="114300"/>
                  </a:lnTo>
                  <a:cubicBezTo>
                    <a:pt x="312715" y="114300"/>
                    <a:pt x="307373" y="117221"/>
                    <a:pt x="307373" y="130429"/>
                  </a:cubicBezTo>
                  <a:lnTo>
                    <a:pt x="307373" y="974471"/>
                  </a:lnTo>
                  <a:cubicBezTo>
                    <a:pt x="307563" y="1057148"/>
                    <a:pt x="190605" y="1104900"/>
                    <a:pt x="85858" y="1104900"/>
                  </a:cubicBezTo>
                  <a:cubicBezTo>
                    <a:pt x="38350" y="1104900"/>
                    <a:pt x="0" y="1079373"/>
                    <a:pt x="0" y="1047750"/>
                  </a:cubicBezTo>
                  <a:cubicBezTo>
                    <a:pt x="0" y="1016127"/>
                    <a:pt x="38350" y="990600"/>
                    <a:pt x="85858" y="990600"/>
                  </a:cubicBezTo>
                  <a:cubicBezTo>
                    <a:pt x="190605" y="990600"/>
                    <a:pt x="307563" y="1038352"/>
                    <a:pt x="307563" y="1121029"/>
                  </a:cubicBezTo>
                  <a:lnTo>
                    <a:pt x="307563" y="1965071"/>
                  </a:lnTo>
                  <a:lnTo>
                    <a:pt x="221705" y="1965071"/>
                  </a:lnTo>
                  <a:lnTo>
                    <a:pt x="307563" y="1965071"/>
                  </a:lnTo>
                  <a:cubicBezTo>
                    <a:pt x="307563" y="1978279"/>
                    <a:pt x="312906" y="1981200"/>
                    <a:pt x="357552" y="1981200"/>
                  </a:cubicBezTo>
                  <a:close/>
                </a:path>
              </a:pathLst>
            </a:custGeom>
            <a:solidFill>
              <a:srgbClr val="FF0000"/>
            </a:solidFill>
          </p:spPr>
          <p:txBody>
            <a:bodyPr/>
            <a:lstStyle/>
            <a:p>
              <a:endParaRPr lang="en-US"/>
            </a:p>
          </p:txBody>
        </p:sp>
      </p:grpSp>
      <p:grpSp>
        <p:nvGrpSpPr>
          <p:cNvPr id="30" name="Group 29">
            <a:extLst>
              <a:ext uri="{FF2B5EF4-FFF2-40B4-BE49-F238E27FC236}">
                <a16:creationId xmlns:a16="http://schemas.microsoft.com/office/drawing/2014/main" id="{574AB108-C93F-A958-E3EF-3AA3838F4666}"/>
              </a:ext>
            </a:extLst>
          </p:cNvPr>
          <p:cNvGrpSpPr/>
          <p:nvPr/>
        </p:nvGrpSpPr>
        <p:grpSpPr>
          <a:xfrm>
            <a:off x="4931283" y="6973328"/>
            <a:ext cx="2743200" cy="1492225"/>
            <a:chOff x="0" y="0"/>
            <a:chExt cx="3657600" cy="1989633"/>
          </a:xfrm>
        </p:grpSpPr>
        <p:sp>
          <p:nvSpPr>
            <p:cNvPr id="31" name="Freeform 30">
              <a:extLst>
                <a:ext uri="{FF2B5EF4-FFF2-40B4-BE49-F238E27FC236}">
                  <a16:creationId xmlns:a16="http://schemas.microsoft.com/office/drawing/2014/main" id="{17853812-1C82-B931-41F1-A8200DB796F8}"/>
                </a:ext>
              </a:extLst>
            </p:cNvPr>
            <p:cNvSpPr/>
            <p:nvPr/>
          </p:nvSpPr>
          <p:spPr>
            <a:xfrm>
              <a:off x="0" y="0"/>
              <a:ext cx="3657600" cy="1989542"/>
            </a:xfrm>
            <a:custGeom>
              <a:avLst/>
              <a:gdLst/>
              <a:ahLst/>
              <a:cxnLst/>
              <a:rect l="l" t="t" r="r" b="b"/>
              <a:pathLst>
                <a:path w="3657600" h="1989542">
                  <a:moveTo>
                    <a:pt x="0" y="0"/>
                  </a:moveTo>
                  <a:lnTo>
                    <a:pt x="3657600" y="0"/>
                  </a:lnTo>
                  <a:lnTo>
                    <a:pt x="3657600" y="1989542"/>
                  </a:lnTo>
                  <a:lnTo>
                    <a:pt x="0" y="1989542"/>
                  </a:lnTo>
                  <a:close/>
                </a:path>
              </a:pathLst>
            </a:custGeom>
            <a:solidFill>
              <a:srgbClr val="E20000"/>
            </a:solidFill>
          </p:spPr>
          <p:txBody>
            <a:bodyPr/>
            <a:lstStyle/>
            <a:p>
              <a:endParaRPr lang="en-US"/>
            </a:p>
          </p:txBody>
        </p:sp>
        <p:sp>
          <p:nvSpPr>
            <p:cNvPr id="32" name="TextBox 31">
              <a:extLst>
                <a:ext uri="{FF2B5EF4-FFF2-40B4-BE49-F238E27FC236}">
                  <a16:creationId xmlns:a16="http://schemas.microsoft.com/office/drawing/2014/main" id="{FC5F586F-2850-19FB-7D44-4C5E9A4D5B8C}"/>
                </a:ext>
              </a:extLst>
            </p:cNvPr>
            <p:cNvSpPr txBox="1"/>
            <p:nvPr/>
          </p:nvSpPr>
          <p:spPr>
            <a:xfrm>
              <a:off x="0" y="0"/>
              <a:ext cx="3657600" cy="1989633"/>
            </a:xfrm>
            <a:prstGeom prst="rect">
              <a:avLst/>
            </a:prstGeom>
          </p:spPr>
          <p:txBody>
            <a:bodyPr lIns="101600" tIns="101600" rIns="101600" bIns="101600" rtlCol="0" anchor="t"/>
            <a:lstStyle/>
            <a:p>
              <a:pPr algn="l">
                <a:lnSpc>
                  <a:spcPts val="3240"/>
                </a:lnSpc>
              </a:pPr>
              <a:r>
                <a:rPr lang="en-US" sz="2700" b="1">
                  <a:solidFill>
                    <a:srgbClr val="FFFFFF"/>
                  </a:solidFill>
                  <a:latin typeface="Source Sans Pro Bold"/>
                  <a:ea typeface="Source Sans Pro Bold"/>
                  <a:cs typeface="Source Sans Pro Bold"/>
                  <a:sym typeface="Source Sans Pro Bold"/>
                </a:rPr>
                <a:t>LEAST PREFERRED ROLES</a:t>
              </a:r>
            </a:p>
          </p:txBody>
        </p:sp>
      </p:grpSp>
    </p:spTree>
    <p:extLst>
      <p:ext uri="{BB962C8B-B14F-4D97-AF65-F5344CB8AC3E}">
        <p14:creationId xmlns:p14="http://schemas.microsoft.com/office/powerpoint/2010/main" val="147703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246711" y="1143000"/>
            <a:ext cx="11652477" cy="845820"/>
          </a:xfrm>
          <a:prstGeom prst="rect">
            <a:avLst/>
          </a:prstGeom>
        </p:spPr>
        <p:txBody>
          <a:bodyPr lIns="0" tIns="0" rIns="0" bIns="0" rtlCol="0" anchor="t">
            <a:spAutoFit/>
          </a:bodyPr>
          <a:lstStyle/>
          <a:p>
            <a:pPr algn="l">
              <a:lnSpc>
                <a:spcPts val="6300"/>
              </a:lnSpc>
            </a:pPr>
            <a:r>
              <a:rPr lang="en-US" sz="6300" dirty="0">
                <a:solidFill>
                  <a:srgbClr val="372A28"/>
                </a:solidFill>
                <a:latin typeface="Source Sans Pro"/>
                <a:ea typeface="Source Sans Pro"/>
                <a:cs typeface="Source Sans Pro"/>
                <a:sym typeface="Source Sans Pro"/>
              </a:rPr>
              <a:t>TEAM ROLE FEEDBACK</a:t>
            </a:r>
          </a:p>
        </p:txBody>
      </p:sp>
      <p:sp>
        <p:nvSpPr>
          <p:cNvPr id="4" name="Freeform 4"/>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3D697C30-9E8B-B8BD-9681-63FD157C170D}"/>
              </a:ext>
            </a:extLst>
          </p:cNvPr>
          <p:cNvGrpSpPr/>
          <p:nvPr/>
        </p:nvGrpSpPr>
        <p:grpSpPr>
          <a:xfrm>
            <a:off x="3737938" y="1823141"/>
            <a:ext cx="11245287" cy="7690496"/>
            <a:chOff x="0" y="0"/>
            <a:chExt cx="15953334" cy="11319599"/>
          </a:xfrm>
        </p:grpSpPr>
        <p:sp>
          <p:nvSpPr>
            <p:cNvPr id="9" name="Freeform 9">
              <a:extLst>
                <a:ext uri="{FF2B5EF4-FFF2-40B4-BE49-F238E27FC236}">
                  <a16:creationId xmlns:a16="http://schemas.microsoft.com/office/drawing/2014/main" id="{E14EC296-D309-E130-9B00-631258DCD6B5}"/>
                </a:ext>
              </a:extLst>
            </p:cNvPr>
            <p:cNvSpPr/>
            <p:nvPr/>
          </p:nvSpPr>
          <p:spPr>
            <a:xfrm>
              <a:off x="0" y="0"/>
              <a:ext cx="15953360" cy="11319637"/>
            </a:xfrm>
            <a:custGeom>
              <a:avLst/>
              <a:gdLst/>
              <a:ahLst/>
              <a:cxnLst/>
              <a:rect l="l" t="t" r="r" b="b"/>
              <a:pathLst>
                <a:path w="15953360" h="11319637">
                  <a:moveTo>
                    <a:pt x="0" y="0"/>
                  </a:moveTo>
                  <a:lnTo>
                    <a:pt x="15953360" y="0"/>
                  </a:lnTo>
                  <a:lnTo>
                    <a:pt x="15953360" y="11319637"/>
                  </a:lnTo>
                  <a:lnTo>
                    <a:pt x="0" y="11319637"/>
                  </a:lnTo>
                  <a:lnTo>
                    <a:pt x="0" y="0"/>
                  </a:lnTo>
                  <a:close/>
                </a:path>
              </a:pathLst>
            </a:custGeom>
            <a:blipFill>
              <a:blip r:embed="rId10"/>
              <a:stretch>
                <a:fillRect l="-22620" t="-14077" r="-27401" b="-4853"/>
              </a:stretch>
            </a:blipFill>
          </p:spPr>
          <p:txBody>
            <a:bodyPr/>
            <a:lstStyle/>
            <a:p>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03A97-D2C1-84D7-0A4E-46EF1298FC9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E991A6-B56A-27F7-B7D3-E694ADAF8A53}"/>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9146730C-5C3C-F31F-E9E8-B02BDD4DD8F9}"/>
              </a:ext>
            </a:extLst>
          </p:cNvPr>
          <p:cNvSpPr txBox="1"/>
          <p:nvPr/>
        </p:nvSpPr>
        <p:spPr>
          <a:xfrm>
            <a:off x="1246711" y="1143000"/>
            <a:ext cx="11652477" cy="807913"/>
          </a:xfrm>
          <a:prstGeom prst="rect">
            <a:avLst/>
          </a:prstGeom>
        </p:spPr>
        <p:txBody>
          <a:bodyPr lIns="0" tIns="0" rIns="0" bIns="0" rtlCol="0" anchor="t">
            <a:spAutoFit/>
          </a:bodyPr>
          <a:lstStyle/>
          <a:p>
            <a:pPr algn="l">
              <a:lnSpc>
                <a:spcPts val="6300"/>
              </a:lnSpc>
            </a:pPr>
            <a:r>
              <a:rPr lang="en-US" sz="6000" dirty="0">
                <a:solidFill>
                  <a:srgbClr val="372A28"/>
                </a:solidFill>
                <a:latin typeface="Source Sans Pro"/>
                <a:ea typeface="Source Sans Pro"/>
                <a:cs typeface="Source Sans Pro"/>
                <a:sym typeface="Source Sans Pro"/>
              </a:rPr>
              <a:t>SUGGESTED WORK STYLES</a:t>
            </a:r>
          </a:p>
        </p:txBody>
      </p:sp>
      <p:sp>
        <p:nvSpPr>
          <p:cNvPr id="4" name="Freeform 4">
            <a:extLst>
              <a:ext uri="{FF2B5EF4-FFF2-40B4-BE49-F238E27FC236}">
                <a16:creationId xmlns:a16="http://schemas.microsoft.com/office/drawing/2014/main" id="{E8496659-EC8D-2734-93A6-5578075FA05C}"/>
              </a:ext>
            </a:extLst>
          </p:cNvPr>
          <p:cNvSpPr/>
          <p:nvPr/>
        </p:nvSpPr>
        <p:spPr>
          <a:xfrm>
            <a:off x="0" y="19888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65BC0E99-39D5-94AD-064D-177AAE43703A}"/>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CC6D044C-30BE-7412-2B68-02A1B1E3F725}"/>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7166C1EE-F79C-6374-1CCD-755C8A9A4416}"/>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AB815AD1-8DC8-14A5-EB79-A260FEB7E373}"/>
              </a:ext>
            </a:extLst>
          </p:cNvPr>
          <p:cNvGrpSpPr/>
          <p:nvPr/>
        </p:nvGrpSpPr>
        <p:grpSpPr>
          <a:xfrm>
            <a:off x="3533058" y="1836578"/>
            <a:ext cx="11074469" cy="7820397"/>
            <a:chOff x="0" y="0"/>
            <a:chExt cx="16402634" cy="11582959"/>
          </a:xfrm>
        </p:grpSpPr>
        <p:sp>
          <p:nvSpPr>
            <p:cNvPr id="9" name="Freeform 9">
              <a:extLst>
                <a:ext uri="{FF2B5EF4-FFF2-40B4-BE49-F238E27FC236}">
                  <a16:creationId xmlns:a16="http://schemas.microsoft.com/office/drawing/2014/main" id="{2557B7B1-BCBB-7665-F9FE-E1F089A5C8EF}"/>
                </a:ext>
              </a:extLst>
            </p:cNvPr>
            <p:cNvSpPr/>
            <p:nvPr/>
          </p:nvSpPr>
          <p:spPr>
            <a:xfrm>
              <a:off x="0" y="0"/>
              <a:ext cx="16402686" cy="11582908"/>
            </a:xfrm>
            <a:custGeom>
              <a:avLst/>
              <a:gdLst/>
              <a:ahLst/>
              <a:cxnLst/>
              <a:rect l="l" t="t" r="r" b="b"/>
              <a:pathLst>
                <a:path w="16402686" h="11582908">
                  <a:moveTo>
                    <a:pt x="0" y="0"/>
                  </a:moveTo>
                  <a:lnTo>
                    <a:pt x="16402686" y="0"/>
                  </a:lnTo>
                  <a:lnTo>
                    <a:pt x="16402686" y="11582908"/>
                  </a:lnTo>
                  <a:lnTo>
                    <a:pt x="0" y="11582908"/>
                  </a:lnTo>
                  <a:lnTo>
                    <a:pt x="0" y="0"/>
                  </a:lnTo>
                  <a:close/>
                </a:path>
              </a:pathLst>
            </a:custGeom>
            <a:blipFill>
              <a:blip r:embed="rId10"/>
              <a:stretch>
                <a:fillRect l="-23113" t="-15624" r="-28649" b="-5263"/>
              </a:stretch>
            </a:blipFill>
          </p:spPr>
          <p:txBody>
            <a:bodyPr/>
            <a:lstStyle/>
            <a:p>
              <a:endParaRPr lang="en-US"/>
            </a:p>
          </p:txBody>
        </p:sp>
      </p:grpSp>
    </p:spTree>
    <p:extLst>
      <p:ext uri="{BB962C8B-B14F-4D97-AF65-F5344CB8AC3E}">
        <p14:creationId xmlns:p14="http://schemas.microsoft.com/office/powerpoint/2010/main" val="2441775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8F022-3C94-0507-3742-0766202EAAB7}"/>
            </a:ext>
          </a:extLst>
        </p:cNvPr>
        <p:cNvGrpSpPr/>
        <p:nvPr/>
      </p:nvGrpSpPr>
      <p:grpSpPr>
        <a:xfrm>
          <a:off x="0" y="0"/>
          <a:ext cx="0" cy="0"/>
          <a:chOff x="0" y="0"/>
          <a:chExt cx="0" cy="0"/>
        </a:xfrm>
      </p:grpSpPr>
      <p:sp>
        <p:nvSpPr>
          <p:cNvPr id="25" name="Freeform 24">
            <a:extLst>
              <a:ext uri="{FF2B5EF4-FFF2-40B4-BE49-F238E27FC236}">
                <a16:creationId xmlns:a16="http://schemas.microsoft.com/office/drawing/2014/main" id="{A93E9CBB-9A66-ED81-9725-C8E2730E014F}"/>
              </a:ext>
            </a:extLst>
          </p:cNvPr>
          <p:cNvSpPr/>
          <p:nvPr/>
        </p:nvSpPr>
        <p:spPr>
          <a:xfrm>
            <a:off x="4038600" y="6891454"/>
            <a:ext cx="11260873" cy="2322936"/>
          </a:xfrm>
          <a:custGeom>
            <a:avLst/>
            <a:gdLst/>
            <a:ahLst/>
            <a:cxnLst/>
            <a:rect l="l" t="t" r="r" b="b"/>
            <a:pathLst>
              <a:path w="15393288" h="10799953">
                <a:moveTo>
                  <a:pt x="0" y="0"/>
                </a:moveTo>
                <a:lnTo>
                  <a:pt x="15393288" y="0"/>
                </a:lnTo>
                <a:lnTo>
                  <a:pt x="15393288" y="10799953"/>
                </a:lnTo>
                <a:lnTo>
                  <a:pt x="0" y="10799953"/>
                </a:lnTo>
                <a:lnTo>
                  <a:pt x="0" y="0"/>
                </a:lnTo>
                <a:close/>
              </a:path>
            </a:pathLst>
          </a:custGeom>
          <a:blipFill>
            <a:blip r:embed="rId3"/>
            <a:stretch>
              <a:fillRect l="-23150" t="-300229" r="-31183" b="-20609"/>
            </a:stretch>
          </a:blipFill>
        </p:spPr>
        <p:txBody>
          <a:bodyPr/>
          <a:lstStyle/>
          <a:p>
            <a:endParaRPr lang="en-US" dirty="0"/>
          </a:p>
        </p:txBody>
      </p:sp>
      <p:sp>
        <p:nvSpPr>
          <p:cNvPr id="2" name="Freeform 2">
            <a:extLst>
              <a:ext uri="{FF2B5EF4-FFF2-40B4-BE49-F238E27FC236}">
                <a16:creationId xmlns:a16="http://schemas.microsoft.com/office/drawing/2014/main" id="{C04332ED-7F2D-0899-6E51-7A3820D754BC}"/>
              </a:ext>
            </a:extLst>
          </p:cNvPr>
          <p:cNvSpPr/>
          <p:nvPr/>
        </p:nvSpPr>
        <p:spPr>
          <a:xfrm rot="5482690">
            <a:off x="16199091" y="-492732"/>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81C64413-9DF3-11E7-8ABD-2B15AECC54F1}"/>
              </a:ext>
            </a:extLst>
          </p:cNvPr>
          <p:cNvSpPr txBox="1"/>
          <p:nvPr/>
        </p:nvSpPr>
        <p:spPr>
          <a:xfrm>
            <a:off x="1246711" y="542878"/>
            <a:ext cx="14927187" cy="807913"/>
          </a:xfrm>
          <a:prstGeom prst="rect">
            <a:avLst/>
          </a:prstGeom>
        </p:spPr>
        <p:txBody>
          <a:bodyPr wrap="square" lIns="0" tIns="0" rIns="0" bIns="0" rtlCol="0" anchor="t">
            <a:spAutoFit/>
          </a:bodyPr>
          <a:lstStyle/>
          <a:p>
            <a:pPr>
              <a:lnSpc>
                <a:spcPts val="6300"/>
              </a:lnSpc>
            </a:pPr>
            <a:r>
              <a:rPr lang="en-US" sz="6000" dirty="0">
                <a:solidFill>
                  <a:srgbClr val="372A28"/>
                </a:solidFill>
                <a:latin typeface="Source Sans Pro"/>
                <a:ea typeface="Source Sans Pro"/>
                <a:sym typeface="Source Sans Pro Bold"/>
              </a:rPr>
              <a:t>ANALYSIS OF YOUR TEAM ROLE COMPOSITION</a:t>
            </a:r>
          </a:p>
        </p:txBody>
      </p:sp>
      <p:sp>
        <p:nvSpPr>
          <p:cNvPr id="4" name="Freeform 4">
            <a:extLst>
              <a:ext uri="{FF2B5EF4-FFF2-40B4-BE49-F238E27FC236}">
                <a16:creationId xmlns:a16="http://schemas.microsoft.com/office/drawing/2014/main" id="{CF935485-6192-E639-08CA-78A1DB4A60BB}"/>
              </a:ext>
            </a:extLst>
          </p:cNvPr>
          <p:cNvSpPr/>
          <p:nvPr/>
        </p:nvSpPr>
        <p:spPr>
          <a:xfrm>
            <a:off x="0" y="1388698"/>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6">
              <a:alphaModFix amt="80000"/>
              <a:extLst>
                <a:ext uri="{96DAC541-7B7A-43D3-8B79-37D633B846F1}">
                  <asvg:svgBlip xmlns:asvg="http://schemas.microsoft.com/office/drawing/2016/SVG/main" r:embed="rId7"/>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B88D2DA8-E991-8326-9C2F-3B8F18C2EAAF}"/>
              </a:ext>
            </a:extLst>
          </p:cNvPr>
          <p:cNvSpPr/>
          <p:nvPr/>
        </p:nvSpPr>
        <p:spPr>
          <a:xfrm>
            <a:off x="7794317" y="9139050"/>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8"/>
            <a:stretch>
              <a:fillRect/>
            </a:stretch>
          </a:blipFill>
        </p:spPr>
        <p:txBody>
          <a:bodyPr/>
          <a:lstStyle/>
          <a:p>
            <a:endParaRPr lang="en-US"/>
          </a:p>
        </p:txBody>
      </p:sp>
      <p:sp>
        <p:nvSpPr>
          <p:cNvPr id="6" name="TextBox 6">
            <a:extLst>
              <a:ext uri="{FF2B5EF4-FFF2-40B4-BE49-F238E27FC236}">
                <a16:creationId xmlns:a16="http://schemas.microsoft.com/office/drawing/2014/main" id="{4736FD84-1E4B-26C6-48B9-BD22CBF8F10E}"/>
              </a:ext>
            </a:extLst>
          </p:cNvPr>
          <p:cNvSpPr txBox="1"/>
          <p:nvPr/>
        </p:nvSpPr>
        <p:spPr>
          <a:xfrm>
            <a:off x="9360582" y="9091425"/>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E9075601-BFCB-24D4-06D0-70576C62E9B6}"/>
              </a:ext>
            </a:extLst>
          </p:cNvPr>
          <p:cNvSpPr/>
          <p:nvPr/>
        </p:nvSpPr>
        <p:spPr>
          <a:xfrm>
            <a:off x="9070293" y="8995712"/>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4">
            <a:extLst>
              <a:ext uri="{FF2B5EF4-FFF2-40B4-BE49-F238E27FC236}">
                <a16:creationId xmlns:a16="http://schemas.microsoft.com/office/drawing/2014/main" id="{058E5810-907F-006D-F5B4-150CD8419441}"/>
              </a:ext>
            </a:extLst>
          </p:cNvPr>
          <p:cNvSpPr txBox="1"/>
          <p:nvPr/>
        </p:nvSpPr>
        <p:spPr>
          <a:xfrm>
            <a:off x="4485894" y="2172897"/>
            <a:ext cx="74619" cy="776954"/>
          </a:xfrm>
          <a:prstGeom prst="rect">
            <a:avLst/>
          </a:prstGeom>
        </p:spPr>
        <p:txBody>
          <a:bodyPr lIns="0" tIns="0" rIns="0" bIns="0" rtlCol="0" anchor="t">
            <a:spAutoFit/>
          </a:bodyPr>
          <a:lstStyle/>
          <a:p>
            <a:pPr algn="l">
              <a:lnSpc>
                <a:spcPts val="6999"/>
              </a:lnSpc>
            </a:pPr>
            <a:r>
              <a:rPr lang="en-US" sz="3000" i="1">
                <a:solidFill>
                  <a:srgbClr val="A0326E"/>
                </a:solidFill>
                <a:latin typeface="Source Sans Pro Italics"/>
                <a:ea typeface="Source Sans Pro Italics"/>
                <a:cs typeface="Source Sans Pro Italics"/>
                <a:sym typeface="Source Sans Pro Italics"/>
              </a:rPr>
              <a:t> </a:t>
            </a:r>
          </a:p>
        </p:txBody>
      </p:sp>
      <p:grpSp>
        <p:nvGrpSpPr>
          <p:cNvPr id="11" name="Group 10">
            <a:extLst>
              <a:ext uri="{FF2B5EF4-FFF2-40B4-BE49-F238E27FC236}">
                <a16:creationId xmlns:a16="http://schemas.microsoft.com/office/drawing/2014/main" id="{0E314751-0926-E2C7-5224-E8986A41DBF2}"/>
              </a:ext>
            </a:extLst>
          </p:cNvPr>
          <p:cNvGrpSpPr/>
          <p:nvPr/>
        </p:nvGrpSpPr>
        <p:grpSpPr>
          <a:xfrm>
            <a:off x="5029200" y="1783372"/>
            <a:ext cx="8930745" cy="5029200"/>
            <a:chOff x="0" y="0"/>
            <a:chExt cx="11907660" cy="6705600"/>
          </a:xfrm>
        </p:grpSpPr>
        <p:sp>
          <p:nvSpPr>
            <p:cNvPr id="12" name="Freeform 11">
              <a:extLst>
                <a:ext uri="{FF2B5EF4-FFF2-40B4-BE49-F238E27FC236}">
                  <a16:creationId xmlns:a16="http://schemas.microsoft.com/office/drawing/2014/main" id="{C6E0DDC7-C08E-02FB-C01D-1B708008F240}"/>
                </a:ext>
              </a:extLst>
            </p:cNvPr>
            <p:cNvSpPr/>
            <p:nvPr/>
          </p:nvSpPr>
          <p:spPr>
            <a:xfrm>
              <a:off x="0" y="0"/>
              <a:ext cx="11907647" cy="6705600"/>
            </a:xfrm>
            <a:custGeom>
              <a:avLst/>
              <a:gdLst/>
              <a:ahLst/>
              <a:cxnLst/>
              <a:rect l="l" t="t" r="r" b="b"/>
              <a:pathLst>
                <a:path w="11907647" h="6705600">
                  <a:moveTo>
                    <a:pt x="0" y="0"/>
                  </a:moveTo>
                  <a:lnTo>
                    <a:pt x="11907647" y="0"/>
                  </a:lnTo>
                  <a:lnTo>
                    <a:pt x="11907647" y="6705600"/>
                  </a:lnTo>
                  <a:lnTo>
                    <a:pt x="0" y="6705600"/>
                  </a:lnTo>
                  <a:lnTo>
                    <a:pt x="0" y="0"/>
                  </a:lnTo>
                  <a:close/>
                </a:path>
              </a:pathLst>
            </a:custGeom>
            <a:blipFill>
              <a:blip r:embed="rId3"/>
              <a:stretch>
                <a:fillRect l="-32932" t="-49929" r="-86620" b="-69376"/>
              </a:stretch>
            </a:blipFill>
          </p:spPr>
          <p:txBody>
            <a:bodyPr/>
            <a:lstStyle/>
            <a:p>
              <a:endParaRPr lang="en-US"/>
            </a:p>
          </p:txBody>
        </p:sp>
      </p:grpSp>
      <p:grpSp>
        <p:nvGrpSpPr>
          <p:cNvPr id="13" name="Group 12">
            <a:extLst>
              <a:ext uri="{FF2B5EF4-FFF2-40B4-BE49-F238E27FC236}">
                <a16:creationId xmlns:a16="http://schemas.microsoft.com/office/drawing/2014/main" id="{A5778C04-C765-ABC5-C543-8E682F348847}"/>
              </a:ext>
            </a:extLst>
          </p:cNvPr>
          <p:cNvGrpSpPr/>
          <p:nvPr/>
        </p:nvGrpSpPr>
        <p:grpSpPr>
          <a:xfrm>
            <a:off x="8565766" y="2354872"/>
            <a:ext cx="5207384" cy="571500"/>
            <a:chOff x="0" y="0"/>
            <a:chExt cx="6943179" cy="762000"/>
          </a:xfrm>
        </p:grpSpPr>
        <p:sp>
          <p:nvSpPr>
            <p:cNvPr id="14" name="Freeform 13">
              <a:extLst>
                <a:ext uri="{FF2B5EF4-FFF2-40B4-BE49-F238E27FC236}">
                  <a16:creationId xmlns:a16="http://schemas.microsoft.com/office/drawing/2014/main" id="{F89082E8-9CC4-C777-ACB2-A6A10F65295C}"/>
                </a:ext>
              </a:extLst>
            </p:cNvPr>
            <p:cNvSpPr/>
            <p:nvPr/>
          </p:nvSpPr>
          <p:spPr>
            <a:xfrm>
              <a:off x="0" y="0"/>
              <a:ext cx="6943217" cy="762000"/>
            </a:xfrm>
            <a:custGeom>
              <a:avLst/>
              <a:gdLst/>
              <a:ahLst/>
              <a:cxnLst/>
              <a:rect l="l" t="t" r="r" b="b"/>
              <a:pathLst>
                <a:path w="6943217" h="762000">
                  <a:moveTo>
                    <a:pt x="76200" y="0"/>
                  </a:moveTo>
                  <a:lnTo>
                    <a:pt x="6867017" y="0"/>
                  </a:lnTo>
                  <a:cubicBezTo>
                    <a:pt x="6909054" y="0"/>
                    <a:pt x="6943217" y="34163"/>
                    <a:pt x="6943217" y="76200"/>
                  </a:cubicBezTo>
                  <a:lnTo>
                    <a:pt x="6943217" y="685800"/>
                  </a:lnTo>
                  <a:cubicBezTo>
                    <a:pt x="6943217" y="727837"/>
                    <a:pt x="6909054" y="762000"/>
                    <a:pt x="6867017" y="762000"/>
                  </a:cubicBezTo>
                  <a:lnTo>
                    <a:pt x="76200" y="762000"/>
                  </a:lnTo>
                  <a:cubicBezTo>
                    <a:pt x="34163" y="762000"/>
                    <a:pt x="0" y="727837"/>
                    <a:pt x="0" y="685800"/>
                  </a:cubicBezTo>
                  <a:lnTo>
                    <a:pt x="0" y="76200"/>
                  </a:lnTo>
                  <a:cubicBezTo>
                    <a:pt x="0" y="34163"/>
                    <a:pt x="34163" y="0"/>
                    <a:pt x="76200" y="0"/>
                  </a:cubicBezTo>
                  <a:moveTo>
                    <a:pt x="76200" y="152400"/>
                  </a:moveTo>
                  <a:lnTo>
                    <a:pt x="76200" y="76200"/>
                  </a:lnTo>
                  <a:lnTo>
                    <a:pt x="152400" y="76200"/>
                  </a:lnTo>
                  <a:lnTo>
                    <a:pt x="152400" y="685800"/>
                  </a:lnTo>
                  <a:lnTo>
                    <a:pt x="76200" y="685800"/>
                  </a:lnTo>
                  <a:lnTo>
                    <a:pt x="76200" y="609600"/>
                  </a:lnTo>
                  <a:lnTo>
                    <a:pt x="6867017" y="609600"/>
                  </a:lnTo>
                  <a:lnTo>
                    <a:pt x="6867017" y="685800"/>
                  </a:lnTo>
                  <a:lnTo>
                    <a:pt x="6790817" y="685800"/>
                  </a:lnTo>
                  <a:lnTo>
                    <a:pt x="6790817" y="76200"/>
                  </a:lnTo>
                  <a:lnTo>
                    <a:pt x="6867017" y="76200"/>
                  </a:lnTo>
                  <a:lnTo>
                    <a:pt x="6867017" y="152400"/>
                  </a:lnTo>
                  <a:lnTo>
                    <a:pt x="76200" y="152400"/>
                  </a:lnTo>
                  <a:close/>
                </a:path>
              </a:pathLst>
            </a:custGeom>
            <a:solidFill>
              <a:srgbClr val="A0326E"/>
            </a:solidFill>
          </p:spPr>
          <p:txBody>
            <a:bodyPr/>
            <a:lstStyle/>
            <a:p>
              <a:endParaRPr lang="en-US"/>
            </a:p>
          </p:txBody>
        </p:sp>
      </p:grpSp>
      <p:sp>
        <p:nvSpPr>
          <p:cNvPr id="15" name="Freeform 14">
            <a:extLst>
              <a:ext uri="{FF2B5EF4-FFF2-40B4-BE49-F238E27FC236}">
                <a16:creationId xmlns:a16="http://schemas.microsoft.com/office/drawing/2014/main" id="{70CB98F0-E678-89C2-986A-7CFDA84EAB8D}"/>
              </a:ext>
            </a:extLst>
          </p:cNvPr>
          <p:cNvSpPr/>
          <p:nvPr/>
        </p:nvSpPr>
        <p:spPr>
          <a:xfrm>
            <a:off x="5460663" y="2727014"/>
            <a:ext cx="8507959" cy="500062"/>
          </a:xfrm>
          <a:custGeom>
            <a:avLst/>
            <a:gdLst/>
            <a:ahLst/>
            <a:cxnLst/>
            <a:rect l="l" t="t" r="r" b="b"/>
            <a:pathLst>
              <a:path w="8507959" h="500062">
                <a:moveTo>
                  <a:pt x="0" y="0"/>
                </a:moveTo>
                <a:lnTo>
                  <a:pt x="8507959" y="0"/>
                </a:lnTo>
                <a:lnTo>
                  <a:pt x="8507959" y="500062"/>
                </a:lnTo>
                <a:lnTo>
                  <a:pt x="0" y="50006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6" name="Group 15">
            <a:extLst>
              <a:ext uri="{FF2B5EF4-FFF2-40B4-BE49-F238E27FC236}">
                <a16:creationId xmlns:a16="http://schemas.microsoft.com/office/drawing/2014/main" id="{C9E4A83F-3CD3-E7CB-9AAC-797BD0002A17}"/>
              </a:ext>
            </a:extLst>
          </p:cNvPr>
          <p:cNvGrpSpPr/>
          <p:nvPr/>
        </p:nvGrpSpPr>
        <p:grpSpPr>
          <a:xfrm>
            <a:off x="5499135" y="3223190"/>
            <a:ext cx="1267501" cy="2090699"/>
            <a:chOff x="0" y="0"/>
            <a:chExt cx="1690002" cy="2787599"/>
          </a:xfrm>
        </p:grpSpPr>
        <p:sp>
          <p:nvSpPr>
            <p:cNvPr id="17" name="Freeform 16">
              <a:extLst>
                <a:ext uri="{FF2B5EF4-FFF2-40B4-BE49-F238E27FC236}">
                  <a16:creationId xmlns:a16="http://schemas.microsoft.com/office/drawing/2014/main" id="{C65BE8F5-A382-9414-7E32-3037AA65BF41}"/>
                </a:ext>
              </a:extLst>
            </p:cNvPr>
            <p:cNvSpPr/>
            <p:nvPr/>
          </p:nvSpPr>
          <p:spPr>
            <a:xfrm>
              <a:off x="28575" y="28575"/>
              <a:ext cx="1628902" cy="2727452"/>
            </a:xfrm>
            <a:custGeom>
              <a:avLst/>
              <a:gdLst/>
              <a:ahLst/>
              <a:cxnLst/>
              <a:rect l="l" t="t" r="r" b="b"/>
              <a:pathLst>
                <a:path w="1628902" h="2727452">
                  <a:moveTo>
                    <a:pt x="0" y="0"/>
                  </a:moveTo>
                  <a:lnTo>
                    <a:pt x="1628902" y="0"/>
                  </a:lnTo>
                  <a:lnTo>
                    <a:pt x="1628902" y="2727452"/>
                  </a:lnTo>
                  <a:lnTo>
                    <a:pt x="0" y="2727452"/>
                  </a:lnTo>
                  <a:close/>
                </a:path>
              </a:pathLst>
            </a:custGeom>
            <a:solidFill>
              <a:srgbClr val="FFFFFF">
                <a:alpha val="3922"/>
              </a:srgbClr>
            </a:solidFill>
          </p:spPr>
          <p:txBody>
            <a:bodyPr/>
            <a:lstStyle/>
            <a:p>
              <a:endParaRPr lang="en-US"/>
            </a:p>
          </p:txBody>
        </p:sp>
        <p:sp>
          <p:nvSpPr>
            <p:cNvPr id="18" name="Freeform 17">
              <a:extLst>
                <a:ext uri="{FF2B5EF4-FFF2-40B4-BE49-F238E27FC236}">
                  <a16:creationId xmlns:a16="http://schemas.microsoft.com/office/drawing/2014/main" id="{265E94B2-309B-7DB6-8B6B-75BA64BC7667}"/>
                </a:ext>
              </a:extLst>
            </p:cNvPr>
            <p:cNvSpPr/>
            <p:nvPr/>
          </p:nvSpPr>
          <p:spPr>
            <a:xfrm>
              <a:off x="0" y="0"/>
              <a:ext cx="1686052" cy="2784602"/>
            </a:xfrm>
            <a:custGeom>
              <a:avLst/>
              <a:gdLst/>
              <a:ahLst/>
              <a:cxnLst/>
              <a:rect l="l" t="t" r="r" b="b"/>
              <a:pathLst>
                <a:path w="1686052" h="2784602">
                  <a:moveTo>
                    <a:pt x="28575" y="0"/>
                  </a:moveTo>
                  <a:lnTo>
                    <a:pt x="1657477" y="0"/>
                  </a:lnTo>
                  <a:cubicBezTo>
                    <a:pt x="1673225" y="0"/>
                    <a:pt x="1686052" y="12827"/>
                    <a:pt x="1686052" y="28575"/>
                  </a:cubicBezTo>
                  <a:lnTo>
                    <a:pt x="1686052" y="2756027"/>
                  </a:lnTo>
                  <a:cubicBezTo>
                    <a:pt x="1686052" y="2771775"/>
                    <a:pt x="1673225" y="2784602"/>
                    <a:pt x="1657477" y="2784602"/>
                  </a:cubicBezTo>
                  <a:lnTo>
                    <a:pt x="28575" y="2784602"/>
                  </a:lnTo>
                  <a:cubicBezTo>
                    <a:pt x="12827" y="2784602"/>
                    <a:pt x="0" y="2771775"/>
                    <a:pt x="0" y="2756027"/>
                  </a:cubicBezTo>
                  <a:lnTo>
                    <a:pt x="0" y="28575"/>
                  </a:lnTo>
                  <a:cubicBezTo>
                    <a:pt x="0" y="12827"/>
                    <a:pt x="12827" y="0"/>
                    <a:pt x="28575" y="0"/>
                  </a:cubicBezTo>
                  <a:moveTo>
                    <a:pt x="28575" y="57150"/>
                  </a:moveTo>
                  <a:lnTo>
                    <a:pt x="28575" y="28575"/>
                  </a:lnTo>
                  <a:lnTo>
                    <a:pt x="57150" y="28575"/>
                  </a:lnTo>
                  <a:lnTo>
                    <a:pt x="57150" y="2756027"/>
                  </a:lnTo>
                  <a:lnTo>
                    <a:pt x="28575" y="2756027"/>
                  </a:lnTo>
                  <a:lnTo>
                    <a:pt x="28575" y="2727452"/>
                  </a:lnTo>
                  <a:lnTo>
                    <a:pt x="1657477" y="2727452"/>
                  </a:lnTo>
                  <a:lnTo>
                    <a:pt x="1657477" y="2756027"/>
                  </a:lnTo>
                  <a:lnTo>
                    <a:pt x="1628902" y="2756027"/>
                  </a:lnTo>
                  <a:lnTo>
                    <a:pt x="1628902" y="28575"/>
                  </a:lnTo>
                  <a:lnTo>
                    <a:pt x="1657477" y="28575"/>
                  </a:lnTo>
                  <a:lnTo>
                    <a:pt x="1657477" y="57150"/>
                  </a:lnTo>
                  <a:lnTo>
                    <a:pt x="28575" y="57150"/>
                  </a:lnTo>
                  <a:close/>
                </a:path>
              </a:pathLst>
            </a:custGeom>
            <a:solidFill>
              <a:srgbClr val="2B080A"/>
            </a:solidFill>
          </p:spPr>
          <p:txBody>
            <a:bodyPr/>
            <a:lstStyle/>
            <a:p>
              <a:endParaRPr lang="en-US"/>
            </a:p>
          </p:txBody>
        </p:sp>
      </p:grpSp>
      <p:grpSp>
        <p:nvGrpSpPr>
          <p:cNvPr id="19" name="Group 18">
            <a:extLst>
              <a:ext uri="{FF2B5EF4-FFF2-40B4-BE49-F238E27FC236}">
                <a16:creationId xmlns:a16="http://schemas.microsoft.com/office/drawing/2014/main" id="{983C7F6A-2497-6955-673E-FAC5B9ACEACA}"/>
              </a:ext>
            </a:extLst>
          </p:cNvPr>
          <p:cNvGrpSpPr/>
          <p:nvPr/>
        </p:nvGrpSpPr>
        <p:grpSpPr>
          <a:xfrm>
            <a:off x="8615277" y="3289027"/>
            <a:ext cx="5352307" cy="2009813"/>
            <a:chOff x="0" y="0"/>
            <a:chExt cx="7136409" cy="2679751"/>
          </a:xfrm>
        </p:grpSpPr>
        <p:sp>
          <p:nvSpPr>
            <p:cNvPr id="20" name="Freeform 19">
              <a:extLst>
                <a:ext uri="{FF2B5EF4-FFF2-40B4-BE49-F238E27FC236}">
                  <a16:creationId xmlns:a16="http://schemas.microsoft.com/office/drawing/2014/main" id="{BB898648-2A79-B3CB-6731-ACB6C91891E0}"/>
                </a:ext>
              </a:extLst>
            </p:cNvPr>
            <p:cNvSpPr/>
            <p:nvPr/>
          </p:nvSpPr>
          <p:spPr>
            <a:xfrm>
              <a:off x="9525" y="9525"/>
              <a:ext cx="7116064" cy="2659634"/>
            </a:xfrm>
            <a:custGeom>
              <a:avLst/>
              <a:gdLst/>
              <a:ahLst/>
              <a:cxnLst/>
              <a:rect l="l" t="t" r="r" b="b"/>
              <a:pathLst>
                <a:path w="7116064" h="2659634">
                  <a:moveTo>
                    <a:pt x="0" y="0"/>
                  </a:moveTo>
                  <a:lnTo>
                    <a:pt x="7116064" y="0"/>
                  </a:lnTo>
                  <a:lnTo>
                    <a:pt x="7116064" y="2659634"/>
                  </a:lnTo>
                  <a:lnTo>
                    <a:pt x="0" y="2659634"/>
                  </a:lnTo>
                  <a:close/>
                </a:path>
              </a:pathLst>
            </a:custGeom>
            <a:gradFill rotWithShape="1">
              <a:gsLst>
                <a:gs pos="0">
                  <a:srgbClr val="8E030D">
                    <a:alpha val="20000"/>
                  </a:srgbClr>
                </a:gs>
                <a:gs pos="80000">
                  <a:srgbClr val="BA0815">
                    <a:alpha val="20000"/>
                  </a:srgbClr>
                </a:gs>
                <a:gs pos="100000">
                  <a:srgbClr val="BE0512">
                    <a:alpha val="20000"/>
                  </a:srgbClr>
                </a:gs>
              </a:gsLst>
              <a:lin ang="16200000"/>
            </a:gradFill>
          </p:spPr>
          <p:txBody>
            <a:bodyPr/>
            <a:lstStyle/>
            <a:p>
              <a:endParaRPr lang="en-US"/>
            </a:p>
          </p:txBody>
        </p:sp>
        <p:sp>
          <p:nvSpPr>
            <p:cNvPr id="21" name="Freeform 20">
              <a:extLst>
                <a:ext uri="{FF2B5EF4-FFF2-40B4-BE49-F238E27FC236}">
                  <a16:creationId xmlns:a16="http://schemas.microsoft.com/office/drawing/2014/main" id="{44D8004B-4FA1-9D35-68F6-812A61F482B6}"/>
                </a:ext>
              </a:extLst>
            </p:cNvPr>
            <p:cNvSpPr/>
            <p:nvPr/>
          </p:nvSpPr>
          <p:spPr>
            <a:xfrm>
              <a:off x="0" y="0"/>
              <a:ext cx="7135114" cy="2678684"/>
            </a:xfrm>
            <a:custGeom>
              <a:avLst/>
              <a:gdLst/>
              <a:ahLst/>
              <a:cxnLst/>
              <a:rect l="l" t="t" r="r" b="b"/>
              <a:pathLst>
                <a:path w="7135114" h="2678684">
                  <a:moveTo>
                    <a:pt x="9525" y="0"/>
                  </a:moveTo>
                  <a:lnTo>
                    <a:pt x="7125589" y="0"/>
                  </a:lnTo>
                  <a:cubicBezTo>
                    <a:pt x="7130796" y="0"/>
                    <a:pt x="7135114" y="4318"/>
                    <a:pt x="7135114" y="9525"/>
                  </a:cubicBezTo>
                  <a:lnTo>
                    <a:pt x="7135114" y="2669159"/>
                  </a:lnTo>
                  <a:cubicBezTo>
                    <a:pt x="7135114" y="2674366"/>
                    <a:pt x="7130796" y="2678684"/>
                    <a:pt x="7125589" y="2678684"/>
                  </a:cubicBezTo>
                  <a:lnTo>
                    <a:pt x="9525" y="2678684"/>
                  </a:lnTo>
                  <a:cubicBezTo>
                    <a:pt x="4318" y="2678684"/>
                    <a:pt x="0" y="2674366"/>
                    <a:pt x="0" y="2669159"/>
                  </a:cubicBezTo>
                  <a:lnTo>
                    <a:pt x="0" y="9525"/>
                  </a:lnTo>
                  <a:cubicBezTo>
                    <a:pt x="0" y="4318"/>
                    <a:pt x="4318" y="0"/>
                    <a:pt x="9525" y="0"/>
                  </a:cubicBezTo>
                  <a:moveTo>
                    <a:pt x="9525" y="19050"/>
                  </a:moveTo>
                  <a:lnTo>
                    <a:pt x="9525" y="9525"/>
                  </a:lnTo>
                  <a:lnTo>
                    <a:pt x="19050" y="9525"/>
                  </a:lnTo>
                  <a:lnTo>
                    <a:pt x="19050" y="2669159"/>
                  </a:lnTo>
                  <a:lnTo>
                    <a:pt x="9525" y="2669159"/>
                  </a:lnTo>
                  <a:lnTo>
                    <a:pt x="9525" y="2659634"/>
                  </a:lnTo>
                  <a:lnTo>
                    <a:pt x="7125589" y="2659634"/>
                  </a:lnTo>
                  <a:lnTo>
                    <a:pt x="7125589" y="2669159"/>
                  </a:lnTo>
                  <a:lnTo>
                    <a:pt x="7116064" y="2669159"/>
                  </a:lnTo>
                  <a:lnTo>
                    <a:pt x="7116064" y="9525"/>
                  </a:lnTo>
                  <a:lnTo>
                    <a:pt x="7125589" y="9525"/>
                  </a:lnTo>
                  <a:lnTo>
                    <a:pt x="7125589" y="19050"/>
                  </a:lnTo>
                  <a:lnTo>
                    <a:pt x="9525" y="19050"/>
                  </a:lnTo>
                  <a:close/>
                </a:path>
              </a:pathLst>
            </a:custGeom>
            <a:solidFill>
              <a:srgbClr val="1E4649"/>
            </a:solidFill>
          </p:spPr>
          <p:txBody>
            <a:bodyPr/>
            <a:lstStyle/>
            <a:p>
              <a:endParaRPr lang="en-US"/>
            </a:p>
          </p:txBody>
        </p:sp>
      </p:grpSp>
      <p:sp>
        <p:nvSpPr>
          <p:cNvPr id="22" name="Freeform 21">
            <a:extLst>
              <a:ext uri="{FF2B5EF4-FFF2-40B4-BE49-F238E27FC236}">
                <a16:creationId xmlns:a16="http://schemas.microsoft.com/office/drawing/2014/main" id="{5456A922-3F95-596E-8D7E-6F04DCB99D05}"/>
              </a:ext>
            </a:extLst>
          </p:cNvPr>
          <p:cNvSpPr/>
          <p:nvPr/>
        </p:nvSpPr>
        <p:spPr>
          <a:xfrm>
            <a:off x="5498792" y="5310003"/>
            <a:ext cx="8484413" cy="500062"/>
          </a:xfrm>
          <a:custGeom>
            <a:avLst/>
            <a:gdLst/>
            <a:ahLst/>
            <a:cxnLst/>
            <a:rect l="l" t="t" r="r" b="b"/>
            <a:pathLst>
              <a:path w="8484413" h="500062">
                <a:moveTo>
                  <a:pt x="0" y="0"/>
                </a:moveTo>
                <a:lnTo>
                  <a:pt x="8484413" y="0"/>
                </a:lnTo>
                <a:lnTo>
                  <a:pt x="8484413" y="500063"/>
                </a:lnTo>
                <a:lnTo>
                  <a:pt x="0" y="500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3" name="Freeform 22">
            <a:extLst>
              <a:ext uri="{FF2B5EF4-FFF2-40B4-BE49-F238E27FC236}">
                <a16:creationId xmlns:a16="http://schemas.microsoft.com/office/drawing/2014/main" id="{0712EFBF-27BD-17D9-3654-865CC108FC67}"/>
              </a:ext>
            </a:extLst>
          </p:cNvPr>
          <p:cNvSpPr/>
          <p:nvPr/>
        </p:nvSpPr>
        <p:spPr>
          <a:xfrm>
            <a:off x="5500630" y="5821601"/>
            <a:ext cx="8466458" cy="536572"/>
          </a:xfrm>
          <a:custGeom>
            <a:avLst/>
            <a:gdLst/>
            <a:ahLst/>
            <a:cxnLst/>
            <a:rect l="l" t="t" r="r" b="b"/>
            <a:pathLst>
              <a:path w="8466458" h="536572">
                <a:moveTo>
                  <a:pt x="0" y="0"/>
                </a:moveTo>
                <a:lnTo>
                  <a:pt x="8466459" y="0"/>
                </a:lnTo>
                <a:lnTo>
                  <a:pt x="8466459" y="536571"/>
                </a:lnTo>
                <a:lnTo>
                  <a:pt x="0" y="53657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4" name="TextBox 23">
            <a:extLst>
              <a:ext uri="{FF2B5EF4-FFF2-40B4-BE49-F238E27FC236}">
                <a16:creationId xmlns:a16="http://schemas.microsoft.com/office/drawing/2014/main" id="{F60562F0-6E81-205A-2F70-019506A1AC88}"/>
              </a:ext>
            </a:extLst>
          </p:cNvPr>
          <p:cNvSpPr txBox="1"/>
          <p:nvPr/>
        </p:nvSpPr>
        <p:spPr>
          <a:xfrm>
            <a:off x="3604498" y="6424847"/>
            <a:ext cx="7686933" cy="1638300"/>
          </a:xfrm>
          <a:prstGeom prst="rect">
            <a:avLst/>
          </a:prstGeom>
        </p:spPr>
        <p:txBody>
          <a:bodyPr lIns="0" tIns="0" rIns="0" bIns="0" rtlCol="0" anchor="t">
            <a:spAutoFit/>
          </a:bodyPr>
          <a:lstStyle/>
          <a:p>
            <a:pPr algn="l">
              <a:lnSpc>
                <a:spcPts val="3240"/>
              </a:lnSpc>
            </a:pPr>
            <a:r>
              <a:rPr lang="en-US" sz="2700" b="1" dirty="0">
                <a:solidFill>
                  <a:srgbClr val="A0326E"/>
                </a:solidFill>
                <a:latin typeface="Source Sans Pro Bold"/>
                <a:ea typeface="Source Sans Pro Bold"/>
                <a:cs typeface="Source Sans Pro Bold"/>
                <a:sym typeface="Source Sans Pro Bold"/>
              </a:rPr>
              <a:t>The overall rank order on the bottom line represents the combination of the </a:t>
            </a:r>
          </a:p>
          <a:p>
            <a:pPr algn="l">
              <a:lnSpc>
                <a:spcPts val="3240"/>
              </a:lnSpc>
            </a:pPr>
            <a:r>
              <a:rPr lang="en-US" sz="2700" b="1" dirty="0">
                <a:solidFill>
                  <a:srgbClr val="A0326E"/>
                </a:solidFill>
                <a:latin typeface="Source Sans Pro Bold"/>
                <a:ea typeface="Source Sans Pro Bold"/>
                <a:cs typeface="Source Sans Pro Bold"/>
                <a:sym typeface="Source Sans Pro Bold"/>
              </a:rPr>
              <a:t>Self-Perception and the total of the Observers’ input.  </a:t>
            </a:r>
          </a:p>
        </p:txBody>
      </p:sp>
    </p:spTree>
    <p:extLst>
      <p:ext uri="{BB962C8B-B14F-4D97-AF65-F5344CB8AC3E}">
        <p14:creationId xmlns:p14="http://schemas.microsoft.com/office/powerpoint/2010/main" val="355176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1" presetClass="exit" presetSubtype="0" fill="hold"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par>
                                <p:cTn id="23" presetID="1" presetClass="exit" presetSubtype="0" fill="hold" grpId="1" nodeType="with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par>
                                <p:cTn id="30" presetID="1" presetClass="exit" presetSubtype="0" fill="hold" nodeType="withEffect">
                                  <p:stCondLst>
                                    <p:cond delay="0"/>
                                  </p:stCondLst>
                                  <p:childTnLst>
                                    <p:set>
                                      <p:cBhvr>
                                        <p:cTn id="31" dur="1" fill="hold">
                                          <p:stCondLst>
                                            <p:cond delay="0"/>
                                          </p:stCondLst>
                                        </p:cTn>
                                        <p:tgtEl>
                                          <p:spTgt spid="16"/>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19"/>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dissolve">
                                      <p:cBhvr>
                                        <p:cTn id="40" dur="500"/>
                                        <p:tgtEl>
                                          <p:spTgt spid="23"/>
                                        </p:tgtEl>
                                      </p:cBhvr>
                                    </p:animEffect>
                                  </p:childTnLst>
                                </p:cTn>
                              </p:par>
                              <p:par>
                                <p:cTn id="41" presetID="1" presetClass="exit" presetSubtype="0" fill="hold" grpId="1" nodeType="withEffect">
                                  <p:stCondLst>
                                    <p:cond delay="0"/>
                                  </p:stCondLst>
                                  <p:childTnLst>
                                    <p:set>
                                      <p:cBhvr>
                                        <p:cTn id="42"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2" grpId="0" animBg="1"/>
      <p:bldP spid="22" grpId="1" animBg="1"/>
      <p:bldP spid="23" grpId="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06B66-7B57-C6D0-BD64-2F0D63D6BFC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1206960-142C-2F2A-FF4D-1CBD32A1916A}"/>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DD400322-1908-FCD1-FC55-21B5B786DB5E}"/>
              </a:ext>
            </a:extLst>
          </p:cNvPr>
          <p:cNvSpPr txBox="1"/>
          <p:nvPr/>
        </p:nvSpPr>
        <p:spPr>
          <a:xfrm>
            <a:off x="1246711" y="419100"/>
            <a:ext cx="11652477" cy="826508"/>
          </a:xfrm>
          <a:prstGeom prst="rect">
            <a:avLst/>
          </a:prstGeom>
        </p:spPr>
        <p:txBody>
          <a:bodyPr lIns="0" tIns="0" rIns="0" bIns="0" rtlCol="0" anchor="t">
            <a:spAutoFit/>
          </a:bodyPr>
          <a:lstStyle/>
          <a:p>
            <a:pPr>
              <a:lnSpc>
                <a:spcPts val="6300"/>
              </a:lnSpc>
            </a:pPr>
            <a:r>
              <a:rPr lang="en-US" sz="6300" dirty="0">
                <a:solidFill>
                  <a:srgbClr val="372A28"/>
                </a:solidFill>
                <a:latin typeface="Source Sans Pro"/>
                <a:ea typeface="Source Sans Pro"/>
                <a:sym typeface="Source Sans Pro Bold"/>
              </a:rPr>
              <a:t>OBSERVER RESPONSES</a:t>
            </a:r>
          </a:p>
        </p:txBody>
      </p:sp>
      <p:sp>
        <p:nvSpPr>
          <p:cNvPr id="4" name="Freeform 4">
            <a:extLst>
              <a:ext uri="{FF2B5EF4-FFF2-40B4-BE49-F238E27FC236}">
                <a16:creationId xmlns:a16="http://schemas.microsoft.com/office/drawing/2014/main" id="{441A3F3C-F0CC-D17C-C06F-BF1188DACDE9}"/>
              </a:ext>
            </a:extLst>
          </p:cNvPr>
          <p:cNvSpPr/>
          <p:nvPr/>
        </p:nvSpPr>
        <p:spPr>
          <a:xfrm>
            <a:off x="0" y="12649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5">
              <a:alphaModFix amt="80000"/>
              <a:extLst>
                <a:ext uri="{96DAC541-7B7A-43D3-8B79-37D633B846F1}">
                  <asvg:svgBlip xmlns:asvg="http://schemas.microsoft.com/office/drawing/2016/SVG/main" r:embed="rId6"/>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55C8DE41-8689-50E8-C4E5-A930BB600D1A}"/>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7"/>
            <a:stretch>
              <a:fillRect/>
            </a:stretch>
          </a:blipFill>
        </p:spPr>
        <p:txBody>
          <a:bodyPr/>
          <a:lstStyle/>
          <a:p>
            <a:endParaRPr lang="en-US"/>
          </a:p>
        </p:txBody>
      </p:sp>
      <p:sp>
        <p:nvSpPr>
          <p:cNvPr id="6" name="TextBox 6">
            <a:extLst>
              <a:ext uri="{FF2B5EF4-FFF2-40B4-BE49-F238E27FC236}">
                <a16:creationId xmlns:a16="http://schemas.microsoft.com/office/drawing/2014/main" id="{7C664C57-84EE-B3FB-1B0E-61509BFF1D4F}"/>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0417A292-CB55-7D57-AA3A-FEB0A1E627B4}"/>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8" name="Group 7">
            <a:extLst>
              <a:ext uri="{FF2B5EF4-FFF2-40B4-BE49-F238E27FC236}">
                <a16:creationId xmlns:a16="http://schemas.microsoft.com/office/drawing/2014/main" id="{D0822762-A9E6-7546-515A-D761271E2499}"/>
              </a:ext>
            </a:extLst>
          </p:cNvPr>
          <p:cNvGrpSpPr/>
          <p:nvPr/>
        </p:nvGrpSpPr>
        <p:grpSpPr>
          <a:xfrm>
            <a:off x="3275390" y="1386897"/>
            <a:ext cx="11622919" cy="8100003"/>
            <a:chOff x="0" y="0"/>
            <a:chExt cx="15497226" cy="10800004"/>
          </a:xfrm>
        </p:grpSpPr>
        <p:sp>
          <p:nvSpPr>
            <p:cNvPr id="9" name="Freeform 8">
              <a:extLst>
                <a:ext uri="{FF2B5EF4-FFF2-40B4-BE49-F238E27FC236}">
                  <a16:creationId xmlns:a16="http://schemas.microsoft.com/office/drawing/2014/main" id="{531A4406-FE7E-323E-7CA2-86349A29F115}"/>
                </a:ext>
              </a:extLst>
            </p:cNvPr>
            <p:cNvSpPr/>
            <p:nvPr/>
          </p:nvSpPr>
          <p:spPr>
            <a:xfrm>
              <a:off x="0" y="0"/>
              <a:ext cx="15497175" cy="10799953"/>
            </a:xfrm>
            <a:custGeom>
              <a:avLst/>
              <a:gdLst/>
              <a:ahLst/>
              <a:cxnLst/>
              <a:rect l="l" t="t" r="r" b="b"/>
              <a:pathLst>
                <a:path w="15497175" h="10799953">
                  <a:moveTo>
                    <a:pt x="0" y="0"/>
                  </a:moveTo>
                  <a:lnTo>
                    <a:pt x="15497175" y="0"/>
                  </a:lnTo>
                  <a:lnTo>
                    <a:pt x="15497175" y="10799953"/>
                  </a:lnTo>
                  <a:lnTo>
                    <a:pt x="0" y="10799953"/>
                  </a:lnTo>
                  <a:lnTo>
                    <a:pt x="0" y="0"/>
                  </a:lnTo>
                  <a:close/>
                </a:path>
              </a:pathLst>
            </a:custGeom>
            <a:blipFill>
              <a:blip r:embed="rId10"/>
              <a:stretch>
                <a:fillRect l="-22502" t="-15979" r="-27515" b="-5106"/>
              </a:stretch>
            </a:blipFill>
          </p:spPr>
          <p:txBody>
            <a:bodyPr/>
            <a:lstStyle/>
            <a:p>
              <a:endParaRPr lang="en-US"/>
            </a:p>
          </p:txBody>
        </p:sp>
      </p:grpSp>
      <p:sp>
        <p:nvSpPr>
          <p:cNvPr id="10" name="Freeform 9">
            <a:extLst>
              <a:ext uri="{FF2B5EF4-FFF2-40B4-BE49-F238E27FC236}">
                <a16:creationId xmlns:a16="http://schemas.microsoft.com/office/drawing/2014/main" id="{0D1D58F1-3D33-5614-6921-92B84728F4F1}"/>
              </a:ext>
            </a:extLst>
          </p:cNvPr>
          <p:cNvSpPr/>
          <p:nvPr/>
        </p:nvSpPr>
        <p:spPr>
          <a:xfrm>
            <a:off x="7248666" y="1339406"/>
            <a:ext cx="4295223" cy="1086917"/>
          </a:xfrm>
          <a:custGeom>
            <a:avLst/>
            <a:gdLst/>
            <a:ahLst/>
            <a:cxnLst/>
            <a:rect l="l" t="t" r="r" b="b"/>
            <a:pathLst>
              <a:path w="5272088" h="1086917">
                <a:moveTo>
                  <a:pt x="0" y="0"/>
                </a:moveTo>
                <a:lnTo>
                  <a:pt x="5272088" y="0"/>
                </a:lnTo>
                <a:lnTo>
                  <a:pt x="5272088" y="1086917"/>
                </a:lnTo>
                <a:lnTo>
                  <a:pt x="0" y="108691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1" name="TextBox 10">
            <a:extLst>
              <a:ext uri="{FF2B5EF4-FFF2-40B4-BE49-F238E27FC236}">
                <a16:creationId xmlns:a16="http://schemas.microsoft.com/office/drawing/2014/main" id="{BC7F4B1D-2888-F7B9-49C4-CBF517D53B59}"/>
              </a:ext>
            </a:extLst>
          </p:cNvPr>
          <p:cNvSpPr txBox="1"/>
          <p:nvPr/>
        </p:nvSpPr>
        <p:spPr>
          <a:xfrm>
            <a:off x="7449147" y="1473290"/>
            <a:ext cx="4895253" cy="819150"/>
          </a:xfrm>
          <a:prstGeom prst="rect">
            <a:avLst/>
          </a:prstGeom>
        </p:spPr>
        <p:txBody>
          <a:bodyPr wrap="square" lIns="0" tIns="0" rIns="0" bIns="0" rtlCol="0" anchor="t">
            <a:spAutoFit/>
          </a:bodyPr>
          <a:lstStyle/>
          <a:p>
            <a:pPr algn="l">
              <a:lnSpc>
                <a:spcPts val="3240"/>
              </a:lnSpc>
            </a:pPr>
            <a:r>
              <a:rPr lang="en-US" sz="2700" b="1">
                <a:solidFill>
                  <a:srgbClr val="FFFFFF"/>
                </a:solidFill>
                <a:latin typeface="Source Sans Pro Bold"/>
                <a:ea typeface="Source Sans Pro Bold"/>
                <a:cs typeface="Source Sans Pro Bold"/>
                <a:sym typeface="Source Sans Pro Bold"/>
              </a:rPr>
              <a:t>Maximum score = </a:t>
            </a:r>
          </a:p>
          <a:p>
            <a:pPr algn="l">
              <a:lnSpc>
                <a:spcPts val="3240"/>
              </a:lnSpc>
            </a:pPr>
            <a:r>
              <a:rPr lang="en-US" sz="2700" b="1">
                <a:solidFill>
                  <a:srgbClr val="FFFFFF"/>
                </a:solidFill>
                <a:latin typeface="Source Sans Pro Bold"/>
                <a:ea typeface="Source Sans Pro Bold"/>
                <a:cs typeface="Source Sans Pro Bold"/>
                <a:sym typeface="Source Sans Pro Bold"/>
              </a:rPr>
              <a:t> 2  x  number of observers</a:t>
            </a:r>
          </a:p>
        </p:txBody>
      </p:sp>
      <p:grpSp>
        <p:nvGrpSpPr>
          <p:cNvPr id="12" name="Group 11">
            <a:extLst>
              <a:ext uri="{FF2B5EF4-FFF2-40B4-BE49-F238E27FC236}">
                <a16:creationId xmlns:a16="http://schemas.microsoft.com/office/drawing/2014/main" id="{44AD1479-6F8A-1625-8838-F3581A30D96B}"/>
              </a:ext>
            </a:extLst>
          </p:cNvPr>
          <p:cNvGrpSpPr/>
          <p:nvPr/>
        </p:nvGrpSpPr>
        <p:grpSpPr>
          <a:xfrm>
            <a:off x="4779169" y="2493169"/>
            <a:ext cx="357188" cy="346939"/>
            <a:chOff x="0" y="0"/>
            <a:chExt cx="476250" cy="462585"/>
          </a:xfrm>
        </p:grpSpPr>
        <p:sp>
          <p:nvSpPr>
            <p:cNvPr id="13" name="Freeform 12">
              <a:extLst>
                <a:ext uri="{FF2B5EF4-FFF2-40B4-BE49-F238E27FC236}">
                  <a16:creationId xmlns:a16="http://schemas.microsoft.com/office/drawing/2014/main" id="{DD9D38D6-79BA-34C8-29E5-6F1244EEEC12}"/>
                </a:ext>
              </a:extLst>
            </p:cNvPr>
            <p:cNvSpPr/>
            <p:nvPr/>
          </p:nvSpPr>
          <p:spPr>
            <a:xfrm>
              <a:off x="0" y="0"/>
              <a:ext cx="476250" cy="462534"/>
            </a:xfrm>
            <a:custGeom>
              <a:avLst/>
              <a:gdLst/>
              <a:ahLst/>
              <a:cxnLst/>
              <a:rect l="l" t="t" r="r" b="b"/>
              <a:pathLst>
                <a:path w="476250" h="462534">
                  <a:moveTo>
                    <a:pt x="0" y="231267"/>
                  </a:moveTo>
                  <a:cubicBezTo>
                    <a:pt x="0" y="102616"/>
                    <a:pt x="107569" y="0"/>
                    <a:pt x="238125" y="0"/>
                  </a:cubicBezTo>
                  <a:cubicBezTo>
                    <a:pt x="368681" y="0"/>
                    <a:pt x="476250" y="102616"/>
                    <a:pt x="476250" y="231267"/>
                  </a:cubicBezTo>
                  <a:lnTo>
                    <a:pt x="447675" y="231267"/>
                  </a:lnTo>
                  <a:lnTo>
                    <a:pt x="476250" y="231267"/>
                  </a:lnTo>
                  <a:cubicBezTo>
                    <a:pt x="476250" y="359918"/>
                    <a:pt x="368681" y="462534"/>
                    <a:pt x="238125" y="462534"/>
                  </a:cubicBezTo>
                  <a:lnTo>
                    <a:pt x="238125" y="433959"/>
                  </a:lnTo>
                  <a:lnTo>
                    <a:pt x="238125" y="462534"/>
                  </a:lnTo>
                  <a:cubicBezTo>
                    <a:pt x="107569" y="462534"/>
                    <a:pt x="0" y="359918"/>
                    <a:pt x="0" y="231267"/>
                  </a:cubicBezTo>
                  <a:lnTo>
                    <a:pt x="28575" y="231267"/>
                  </a:lnTo>
                  <a:lnTo>
                    <a:pt x="57150" y="231267"/>
                  </a:lnTo>
                  <a:lnTo>
                    <a:pt x="28575" y="231267"/>
                  </a:lnTo>
                  <a:lnTo>
                    <a:pt x="0" y="231267"/>
                  </a:lnTo>
                  <a:moveTo>
                    <a:pt x="57150" y="231267"/>
                  </a:moveTo>
                  <a:cubicBezTo>
                    <a:pt x="57150" y="247015"/>
                    <a:pt x="44323" y="259842"/>
                    <a:pt x="28575" y="259842"/>
                  </a:cubicBezTo>
                  <a:cubicBezTo>
                    <a:pt x="12827" y="259842"/>
                    <a:pt x="0" y="247015"/>
                    <a:pt x="0" y="231267"/>
                  </a:cubicBezTo>
                  <a:cubicBezTo>
                    <a:pt x="0" y="215519"/>
                    <a:pt x="12827" y="202692"/>
                    <a:pt x="28575" y="202692"/>
                  </a:cubicBezTo>
                  <a:cubicBezTo>
                    <a:pt x="44323" y="202692"/>
                    <a:pt x="57150" y="215519"/>
                    <a:pt x="57150" y="231267"/>
                  </a:cubicBezTo>
                  <a:cubicBezTo>
                    <a:pt x="57150" y="326517"/>
                    <a:pt x="137287" y="405384"/>
                    <a:pt x="238125" y="405384"/>
                  </a:cubicBezTo>
                  <a:cubicBezTo>
                    <a:pt x="338963" y="405384"/>
                    <a:pt x="419100" y="326644"/>
                    <a:pt x="419100" y="231267"/>
                  </a:cubicBezTo>
                  <a:cubicBezTo>
                    <a:pt x="419100" y="135890"/>
                    <a:pt x="338963" y="57150"/>
                    <a:pt x="238125" y="57150"/>
                  </a:cubicBezTo>
                  <a:lnTo>
                    <a:pt x="238125" y="28575"/>
                  </a:lnTo>
                  <a:lnTo>
                    <a:pt x="238125" y="57150"/>
                  </a:lnTo>
                  <a:cubicBezTo>
                    <a:pt x="137287" y="57150"/>
                    <a:pt x="57150" y="136017"/>
                    <a:pt x="57150" y="231267"/>
                  </a:cubicBezTo>
                  <a:close/>
                </a:path>
              </a:pathLst>
            </a:custGeom>
            <a:solidFill>
              <a:srgbClr val="E20000"/>
            </a:solidFill>
          </p:spPr>
          <p:txBody>
            <a:bodyPr/>
            <a:lstStyle/>
            <a:p>
              <a:endParaRPr lang="en-US"/>
            </a:p>
          </p:txBody>
        </p:sp>
      </p:grpSp>
    </p:spTree>
    <p:extLst>
      <p:ext uri="{BB962C8B-B14F-4D97-AF65-F5344CB8AC3E}">
        <p14:creationId xmlns:p14="http://schemas.microsoft.com/office/powerpoint/2010/main" val="345191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Freeform 2"/>
          <p:cNvSpPr/>
          <p:nvPr/>
        </p:nvSpPr>
        <p:spPr>
          <a:xfrm>
            <a:off x="8345389" y="9789598"/>
            <a:ext cx="1329418" cy="421202"/>
          </a:xfrm>
          <a:custGeom>
            <a:avLst/>
            <a:gdLst/>
            <a:ahLst/>
            <a:cxnLst/>
            <a:rect l="l" t="t" r="r" b="b"/>
            <a:pathLst>
              <a:path w="1329418" h="421202">
                <a:moveTo>
                  <a:pt x="0" y="0"/>
                </a:moveTo>
                <a:lnTo>
                  <a:pt x="1329418" y="0"/>
                </a:lnTo>
                <a:lnTo>
                  <a:pt x="1329418" y="421202"/>
                </a:lnTo>
                <a:lnTo>
                  <a:pt x="0" y="421202"/>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4855592" y="2952750"/>
            <a:ext cx="8576815" cy="2577629"/>
          </a:xfrm>
          <a:prstGeom prst="rect">
            <a:avLst/>
          </a:prstGeom>
        </p:spPr>
        <p:txBody>
          <a:bodyPr lIns="0" tIns="0" rIns="0" bIns="0" rtlCol="0" anchor="t">
            <a:spAutoFit/>
          </a:bodyPr>
          <a:lstStyle/>
          <a:p>
            <a:pPr algn="ctr">
              <a:lnSpc>
                <a:spcPts val="6720"/>
              </a:lnSpc>
            </a:pPr>
            <a:r>
              <a:rPr lang="en-US" sz="5600" b="1" dirty="0">
                <a:solidFill>
                  <a:srgbClr val="FFFFFF"/>
                </a:solidFill>
                <a:latin typeface="Source Sans Pro Bold"/>
                <a:ea typeface="Source Sans Pro Bold"/>
                <a:cs typeface="Source Sans Pro Bold"/>
                <a:sym typeface="Source Sans Pro Bold"/>
              </a:rPr>
              <a:t>USING BELBIN </a:t>
            </a:r>
            <a:br>
              <a:rPr lang="en-US" sz="5600" b="1" dirty="0">
                <a:solidFill>
                  <a:srgbClr val="FFFFFF"/>
                </a:solidFill>
                <a:latin typeface="Source Sans Pro Bold"/>
                <a:ea typeface="Source Sans Pro Bold"/>
                <a:cs typeface="Source Sans Pro Bold"/>
                <a:sym typeface="Source Sans Pro Bold"/>
              </a:rPr>
            </a:br>
            <a:r>
              <a:rPr lang="en-US" sz="5600" b="1" dirty="0">
                <a:solidFill>
                  <a:srgbClr val="FFFFFF"/>
                </a:solidFill>
                <a:latin typeface="Source Sans Pro Bold"/>
                <a:ea typeface="Source Sans Pro Bold"/>
                <a:cs typeface="Source Sans Pro Bold"/>
                <a:sym typeface="Source Sans Pro Bold"/>
              </a:rPr>
              <a:t>INSIGHTS FOR</a:t>
            </a:r>
          </a:p>
          <a:p>
            <a:pPr algn="ctr">
              <a:lnSpc>
                <a:spcPts val="6720"/>
              </a:lnSpc>
            </a:pPr>
            <a:r>
              <a:rPr lang="en-US" sz="5600" b="1" dirty="0">
                <a:solidFill>
                  <a:srgbClr val="FFFFFF"/>
                </a:solidFill>
                <a:latin typeface="Source Sans Pro Bold"/>
                <a:ea typeface="Source Sans Pro Bold"/>
                <a:cs typeface="Source Sans Pro Bold"/>
                <a:sym typeface="Source Sans Pro Bold"/>
              </a:rPr>
              <a:t>TEAM EFFECTIVENESS</a:t>
            </a:r>
          </a:p>
        </p:txBody>
      </p:sp>
      <p:sp>
        <p:nvSpPr>
          <p:cNvPr id="4" name="Freeform 4"/>
          <p:cNvSpPr/>
          <p:nvPr/>
        </p:nvSpPr>
        <p:spPr>
          <a:xfrm>
            <a:off x="-48" y="7729242"/>
            <a:ext cx="2635644" cy="2635644"/>
          </a:xfrm>
          <a:custGeom>
            <a:avLst/>
            <a:gdLst/>
            <a:ahLst/>
            <a:cxnLst/>
            <a:rect l="l" t="t" r="r" b="b"/>
            <a:pathLst>
              <a:path w="2635644" h="2635644">
                <a:moveTo>
                  <a:pt x="0" y="0"/>
                </a:moveTo>
                <a:lnTo>
                  <a:pt x="2635644" y="0"/>
                </a:lnTo>
                <a:lnTo>
                  <a:pt x="2635644" y="2635644"/>
                </a:lnTo>
                <a:lnTo>
                  <a:pt x="0" y="26356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3074483" y="-1670423"/>
            <a:ext cx="5398341" cy="5398246"/>
          </a:xfrm>
          <a:custGeom>
            <a:avLst/>
            <a:gdLst/>
            <a:ahLst/>
            <a:cxnLst/>
            <a:rect l="l" t="t" r="r" b="b"/>
            <a:pathLst>
              <a:path w="5398341" h="5398246">
                <a:moveTo>
                  <a:pt x="0" y="0"/>
                </a:moveTo>
                <a:lnTo>
                  <a:pt x="5398341" y="0"/>
                </a:lnTo>
                <a:lnTo>
                  <a:pt x="5398341" y="5398246"/>
                </a:lnTo>
                <a:lnTo>
                  <a:pt x="0" y="53982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4728344" y="6147179"/>
            <a:ext cx="8831312" cy="714375"/>
          </a:xfrm>
          <a:prstGeom prst="rect">
            <a:avLst/>
          </a:prstGeom>
        </p:spPr>
        <p:txBody>
          <a:bodyPr lIns="0" tIns="0" rIns="0" bIns="0" rtlCol="0" anchor="t">
            <a:spAutoFit/>
          </a:bodyPr>
          <a:lstStyle/>
          <a:p>
            <a:pPr algn="ctr">
              <a:lnSpc>
                <a:spcPts val="5759"/>
              </a:lnSpc>
              <a:spcBef>
                <a:spcPct val="0"/>
              </a:spcBef>
            </a:pPr>
            <a:r>
              <a:rPr lang="en-US" sz="4800" i="1" dirty="0">
                <a:solidFill>
                  <a:srgbClr val="FFFFFF"/>
                </a:solidFill>
                <a:latin typeface="Source Sans Pro Italics"/>
                <a:ea typeface="Source Sans Pro Italics"/>
                <a:cs typeface="Source Sans Pro Italics"/>
                <a:sym typeface="Source Sans Pro Italics"/>
              </a:rPr>
              <a:t>Team Collaboration Mapping (TCM)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BE48D-865B-A6D6-8AAB-F67A3CD07F9F}"/>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85FCBE94-C79E-2C5A-0C8C-9D416A629836}"/>
              </a:ext>
            </a:extLst>
          </p:cNvPr>
          <p:cNvSpPr/>
          <p:nvPr/>
        </p:nvSpPr>
        <p:spPr>
          <a:xfrm>
            <a:off x="8375626" y="2131903"/>
            <a:ext cx="572452" cy="619569"/>
          </a:xfrm>
          <a:custGeom>
            <a:avLst/>
            <a:gdLst/>
            <a:ahLst/>
            <a:cxnLst/>
            <a:rect l="l" t="t" r="r" b="b"/>
            <a:pathLst>
              <a:path w="572452" h="619569">
                <a:moveTo>
                  <a:pt x="0" y="0"/>
                </a:moveTo>
                <a:lnTo>
                  <a:pt x="572452" y="0"/>
                </a:lnTo>
                <a:lnTo>
                  <a:pt x="572452" y="619568"/>
                </a:lnTo>
                <a:lnTo>
                  <a:pt x="0" y="6195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TextBox 32">
            <a:extLst>
              <a:ext uri="{FF2B5EF4-FFF2-40B4-BE49-F238E27FC236}">
                <a16:creationId xmlns:a16="http://schemas.microsoft.com/office/drawing/2014/main" id="{6BBE743A-7CB6-3FA8-C358-7738F89CA867}"/>
              </a:ext>
            </a:extLst>
          </p:cNvPr>
          <p:cNvSpPr txBox="1"/>
          <p:nvPr/>
        </p:nvSpPr>
        <p:spPr>
          <a:xfrm>
            <a:off x="641580" y="2367721"/>
            <a:ext cx="109172" cy="1153108"/>
          </a:xfrm>
          <a:prstGeom prst="rect">
            <a:avLst/>
          </a:prstGeom>
        </p:spPr>
        <p:txBody>
          <a:bodyPr lIns="0" tIns="0" rIns="0" bIns="0" rtlCol="0" anchor="t">
            <a:spAutoFit/>
          </a:bodyPr>
          <a:lstStyle/>
          <a:p>
            <a:pPr algn="l">
              <a:lnSpc>
                <a:spcPts val="10240"/>
              </a:lnSpc>
            </a:pPr>
            <a:r>
              <a:rPr lang="en-US" sz="4389" i="1">
                <a:solidFill>
                  <a:srgbClr val="A0326E"/>
                </a:solidFill>
                <a:latin typeface="Source Sans Pro Italics"/>
                <a:ea typeface="Source Sans Pro Italics"/>
                <a:cs typeface="Source Sans Pro Italics"/>
                <a:sym typeface="Source Sans Pro Italics"/>
              </a:rPr>
              <a:t> </a:t>
            </a:r>
          </a:p>
        </p:txBody>
      </p:sp>
      <p:sp>
        <p:nvSpPr>
          <p:cNvPr id="38" name="Freeform 38">
            <a:extLst>
              <a:ext uri="{FF2B5EF4-FFF2-40B4-BE49-F238E27FC236}">
                <a16:creationId xmlns:a16="http://schemas.microsoft.com/office/drawing/2014/main" id="{6CD64E19-6009-830B-DF3F-FBF529A94BA0}"/>
              </a:ext>
            </a:extLst>
          </p:cNvPr>
          <p:cNvSpPr/>
          <p:nvPr/>
        </p:nvSpPr>
        <p:spPr>
          <a:xfrm rot="5482690">
            <a:off x="16406062" y="25515"/>
            <a:ext cx="2147509" cy="2147509"/>
          </a:xfrm>
          <a:custGeom>
            <a:avLst/>
            <a:gdLst/>
            <a:ahLst/>
            <a:cxnLst/>
            <a:rect l="l" t="t" r="r" b="b"/>
            <a:pathLst>
              <a:path w="2147509" h="2147509">
                <a:moveTo>
                  <a:pt x="0" y="0"/>
                </a:moveTo>
                <a:lnTo>
                  <a:pt x="2147509" y="0"/>
                </a:lnTo>
                <a:lnTo>
                  <a:pt x="2147509" y="2147509"/>
                </a:lnTo>
                <a:lnTo>
                  <a:pt x="0" y="21475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9" name="TextBox 39">
            <a:extLst>
              <a:ext uri="{FF2B5EF4-FFF2-40B4-BE49-F238E27FC236}">
                <a16:creationId xmlns:a16="http://schemas.microsoft.com/office/drawing/2014/main" id="{9D183168-9BAE-CC40-7254-B15633D70119}"/>
              </a:ext>
            </a:extLst>
          </p:cNvPr>
          <p:cNvSpPr txBox="1"/>
          <p:nvPr/>
        </p:nvSpPr>
        <p:spPr>
          <a:xfrm>
            <a:off x="1262640" y="723900"/>
            <a:ext cx="14358360" cy="828753"/>
          </a:xfrm>
          <a:prstGeom prst="rect">
            <a:avLst/>
          </a:prstGeom>
        </p:spPr>
        <p:txBody>
          <a:bodyPr wrap="square" lIns="0" tIns="0" rIns="0" bIns="0" rtlCol="0" anchor="t">
            <a:spAutoFit/>
          </a:bodyPr>
          <a:lstStyle/>
          <a:p>
            <a:pPr>
              <a:lnSpc>
                <a:spcPts val="6380"/>
              </a:lnSpc>
            </a:pPr>
            <a:r>
              <a:rPr lang="en-US" sz="5400" dirty="0">
                <a:solidFill>
                  <a:srgbClr val="372A28"/>
                </a:solidFill>
                <a:latin typeface="Source Sans Pro"/>
                <a:ea typeface="Source Sans Pro"/>
                <a:sym typeface="Source Sans Pro Bold"/>
              </a:rPr>
              <a:t>TEAMS ARE MADE UP OF INDIVIDUALS…</a:t>
            </a:r>
            <a:endParaRPr lang="en-US" sz="6380" dirty="0">
              <a:solidFill>
                <a:srgbClr val="372A28"/>
              </a:solidFill>
              <a:latin typeface="Source Sans Pro"/>
              <a:ea typeface="Source Sans Pro"/>
              <a:sym typeface="Source Sans Pro Bold"/>
            </a:endParaRPr>
          </a:p>
        </p:txBody>
      </p:sp>
      <p:sp>
        <p:nvSpPr>
          <p:cNvPr id="40" name="Freeform 40">
            <a:extLst>
              <a:ext uri="{FF2B5EF4-FFF2-40B4-BE49-F238E27FC236}">
                <a16:creationId xmlns:a16="http://schemas.microsoft.com/office/drawing/2014/main" id="{BD244D04-FF79-A7BA-B271-B28258ABE3D8}"/>
              </a:ext>
            </a:extLst>
          </p:cNvPr>
          <p:cNvSpPr/>
          <p:nvPr/>
        </p:nvSpPr>
        <p:spPr>
          <a:xfrm>
            <a:off x="0" y="1572462"/>
            <a:ext cx="2312650" cy="252791"/>
          </a:xfrm>
          <a:custGeom>
            <a:avLst/>
            <a:gdLst/>
            <a:ahLst/>
            <a:cxnLst/>
            <a:rect l="l" t="t" r="r" b="b"/>
            <a:pathLst>
              <a:path w="2312650" h="252791">
                <a:moveTo>
                  <a:pt x="0" y="0"/>
                </a:moveTo>
                <a:lnTo>
                  <a:pt x="2312650" y="0"/>
                </a:lnTo>
                <a:lnTo>
                  <a:pt x="2312650" y="252792"/>
                </a:lnTo>
                <a:lnTo>
                  <a:pt x="0" y="252792"/>
                </a:lnTo>
                <a:lnTo>
                  <a:pt x="0" y="0"/>
                </a:lnTo>
                <a:close/>
              </a:path>
            </a:pathLst>
          </a:custGeom>
          <a:blipFill>
            <a:blip r:embed="rId7">
              <a:alphaModFix amt="80000"/>
              <a:extLst>
                <a:ext uri="{96DAC541-7B7A-43D3-8B79-37D633B846F1}">
                  <asvg:svgBlip xmlns:asvg="http://schemas.microsoft.com/office/drawing/2016/SVG/main" r:embed="rId8"/>
                </a:ext>
              </a:extLst>
            </a:blip>
            <a:stretch>
              <a:fillRect b="-132221"/>
            </a:stretch>
          </a:blipFill>
        </p:spPr>
        <p:txBody>
          <a:bodyPr/>
          <a:lstStyle/>
          <a:p>
            <a:endParaRPr lang="en-US"/>
          </a:p>
        </p:txBody>
      </p:sp>
      <p:sp>
        <p:nvSpPr>
          <p:cNvPr id="41" name="Freeform 41">
            <a:extLst>
              <a:ext uri="{FF2B5EF4-FFF2-40B4-BE49-F238E27FC236}">
                <a16:creationId xmlns:a16="http://schemas.microsoft.com/office/drawing/2014/main" id="{0AE6A665-9141-7DCE-C050-51E624612654}"/>
              </a:ext>
            </a:extLst>
          </p:cNvPr>
          <p:cNvSpPr/>
          <p:nvPr/>
        </p:nvSpPr>
        <p:spPr>
          <a:xfrm>
            <a:off x="7893903" y="9780359"/>
            <a:ext cx="1146131" cy="361472"/>
          </a:xfrm>
          <a:custGeom>
            <a:avLst/>
            <a:gdLst/>
            <a:ahLst/>
            <a:cxnLst/>
            <a:rect l="l" t="t" r="r" b="b"/>
            <a:pathLst>
              <a:path w="1146131" h="361472">
                <a:moveTo>
                  <a:pt x="0" y="0"/>
                </a:moveTo>
                <a:lnTo>
                  <a:pt x="1146131" y="0"/>
                </a:lnTo>
                <a:lnTo>
                  <a:pt x="1146131" y="361472"/>
                </a:lnTo>
                <a:lnTo>
                  <a:pt x="0" y="361472"/>
                </a:lnTo>
                <a:lnTo>
                  <a:pt x="0" y="0"/>
                </a:lnTo>
                <a:close/>
              </a:path>
            </a:pathLst>
          </a:custGeom>
          <a:blipFill>
            <a:blip r:embed="rId9"/>
            <a:stretch>
              <a:fillRect/>
            </a:stretch>
          </a:blipFill>
        </p:spPr>
        <p:txBody>
          <a:bodyPr/>
          <a:lstStyle/>
          <a:p>
            <a:endParaRPr lang="en-US"/>
          </a:p>
        </p:txBody>
      </p:sp>
      <p:sp>
        <p:nvSpPr>
          <p:cNvPr id="42" name="TextBox 42">
            <a:extLst>
              <a:ext uri="{FF2B5EF4-FFF2-40B4-BE49-F238E27FC236}">
                <a16:creationId xmlns:a16="http://schemas.microsoft.com/office/drawing/2014/main" id="{D0B33F26-91F5-EB0B-DFF2-707E168199F6}"/>
              </a:ext>
            </a:extLst>
          </p:cNvPr>
          <p:cNvSpPr txBox="1"/>
          <p:nvPr/>
        </p:nvSpPr>
        <p:spPr>
          <a:xfrm>
            <a:off x="9480179" y="9732734"/>
            <a:ext cx="3472377" cy="319662"/>
          </a:xfrm>
          <a:prstGeom prst="rect">
            <a:avLst/>
          </a:prstGeom>
        </p:spPr>
        <p:txBody>
          <a:bodyPr lIns="0" tIns="0" rIns="0" bIns="0" rtlCol="0" anchor="t">
            <a:spAutoFit/>
          </a:bodyPr>
          <a:lstStyle/>
          <a:p>
            <a:pPr algn="l">
              <a:lnSpc>
                <a:spcPts val="2552"/>
              </a:lnSpc>
            </a:pPr>
            <a:r>
              <a:rPr lang="en-US" sz="1822">
                <a:solidFill>
                  <a:srgbClr val="000000"/>
                </a:solidFill>
                <a:latin typeface="Source Sans Pro"/>
                <a:ea typeface="Source Sans Pro"/>
                <a:cs typeface="Source Sans Pro"/>
                <a:sym typeface="Source Sans Pro"/>
              </a:rPr>
              <a:t>belbinnorthamerica.com</a:t>
            </a:r>
          </a:p>
        </p:txBody>
      </p:sp>
      <p:sp>
        <p:nvSpPr>
          <p:cNvPr id="43" name="Freeform 43">
            <a:extLst>
              <a:ext uri="{FF2B5EF4-FFF2-40B4-BE49-F238E27FC236}">
                <a16:creationId xmlns:a16="http://schemas.microsoft.com/office/drawing/2014/main" id="{4327FC32-3E44-4586-44C5-88DA5437AB33}"/>
              </a:ext>
            </a:extLst>
          </p:cNvPr>
          <p:cNvSpPr/>
          <p:nvPr/>
        </p:nvSpPr>
        <p:spPr>
          <a:xfrm>
            <a:off x="9186181" y="9635190"/>
            <a:ext cx="149297" cy="651810"/>
          </a:xfrm>
          <a:custGeom>
            <a:avLst/>
            <a:gdLst/>
            <a:ahLst/>
            <a:cxnLst/>
            <a:rect l="l" t="t" r="r" b="b"/>
            <a:pathLst>
              <a:path w="149297" h="651810">
                <a:moveTo>
                  <a:pt x="0" y="0"/>
                </a:moveTo>
                <a:lnTo>
                  <a:pt x="149297" y="0"/>
                </a:lnTo>
                <a:lnTo>
                  <a:pt x="149297" y="651810"/>
                </a:lnTo>
                <a:lnTo>
                  <a:pt x="0" y="651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44" name="Group 5">
            <a:extLst>
              <a:ext uri="{FF2B5EF4-FFF2-40B4-BE49-F238E27FC236}">
                <a16:creationId xmlns:a16="http://schemas.microsoft.com/office/drawing/2014/main" id="{E2801387-CB25-F279-F68C-1B38ECC83DA1}"/>
              </a:ext>
            </a:extLst>
          </p:cNvPr>
          <p:cNvGrpSpPr/>
          <p:nvPr/>
        </p:nvGrpSpPr>
        <p:grpSpPr>
          <a:xfrm>
            <a:off x="3871952" y="2987343"/>
            <a:ext cx="1102597" cy="3372837"/>
            <a:chOff x="0" y="0"/>
            <a:chExt cx="1294448" cy="3959708"/>
          </a:xfrm>
        </p:grpSpPr>
        <p:sp>
          <p:nvSpPr>
            <p:cNvPr id="45" name="Freeform 6">
              <a:extLst>
                <a:ext uri="{FF2B5EF4-FFF2-40B4-BE49-F238E27FC236}">
                  <a16:creationId xmlns:a16="http://schemas.microsoft.com/office/drawing/2014/main" id="{628CE88D-EFE3-E85C-8ABB-61486C159453}"/>
                </a:ext>
              </a:extLst>
            </p:cNvPr>
            <p:cNvSpPr/>
            <p:nvPr/>
          </p:nvSpPr>
          <p:spPr>
            <a:xfrm>
              <a:off x="0" y="0"/>
              <a:ext cx="1294384" cy="3959733"/>
            </a:xfrm>
            <a:custGeom>
              <a:avLst/>
              <a:gdLst/>
              <a:ahLst/>
              <a:cxnLst/>
              <a:rect l="l" t="t" r="r" b="b"/>
              <a:pathLst>
                <a:path w="1294384" h="3959733">
                  <a:moveTo>
                    <a:pt x="0" y="0"/>
                  </a:moveTo>
                  <a:lnTo>
                    <a:pt x="1294384" y="0"/>
                  </a:lnTo>
                  <a:lnTo>
                    <a:pt x="1294384" y="3959733"/>
                  </a:lnTo>
                  <a:lnTo>
                    <a:pt x="0" y="3959733"/>
                  </a:lnTo>
                  <a:lnTo>
                    <a:pt x="0" y="0"/>
                  </a:lnTo>
                  <a:close/>
                </a:path>
              </a:pathLst>
            </a:custGeom>
            <a:blipFill>
              <a:blip r:embed="rId12"/>
              <a:stretch>
                <a:fillRect l="-585358" t="-160893" r="-1062971" b="-186193"/>
              </a:stretch>
            </a:blipFill>
          </p:spPr>
          <p:txBody>
            <a:bodyPr/>
            <a:lstStyle/>
            <a:p>
              <a:endParaRPr lang="en-US"/>
            </a:p>
          </p:txBody>
        </p:sp>
      </p:grpSp>
      <p:sp>
        <p:nvSpPr>
          <p:cNvPr id="46" name="Freeform 7">
            <a:extLst>
              <a:ext uri="{FF2B5EF4-FFF2-40B4-BE49-F238E27FC236}">
                <a16:creationId xmlns:a16="http://schemas.microsoft.com/office/drawing/2014/main" id="{9AF0065A-FDE8-1F5D-0610-F498EE315E19}"/>
              </a:ext>
            </a:extLst>
          </p:cNvPr>
          <p:cNvSpPr/>
          <p:nvPr/>
        </p:nvSpPr>
        <p:spPr>
          <a:xfrm>
            <a:off x="3200400" y="3308550"/>
            <a:ext cx="596561" cy="645684"/>
          </a:xfrm>
          <a:custGeom>
            <a:avLst/>
            <a:gdLst/>
            <a:ahLst/>
            <a:cxnLst/>
            <a:rect l="l" t="t" r="r" b="b"/>
            <a:pathLst>
              <a:path w="596561" h="645684">
                <a:moveTo>
                  <a:pt x="0" y="0"/>
                </a:moveTo>
                <a:lnTo>
                  <a:pt x="596560" y="0"/>
                </a:lnTo>
                <a:lnTo>
                  <a:pt x="596560" y="645684"/>
                </a:lnTo>
                <a:lnTo>
                  <a:pt x="0" y="6456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47" name="Freeform 8">
            <a:extLst>
              <a:ext uri="{FF2B5EF4-FFF2-40B4-BE49-F238E27FC236}">
                <a16:creationId xmlns:a16="http://schemas.microsoft.com/office/drawing/2014/main" id="{EFAFA8A3-3C93-1F8C-38E4-32011D961DC9}"/>
              </a:ext>
            </a:extLst>
          </p:cNvPr>
          <p:cNvSpPr/>
          <p:nvPr/>
        </p:nvSpPr>
        <p:spPr>
          <a:xfrm>
            <a:off x="4873285" y="3319166"/>
            <a:ext cx="596561" cy="645684"/>
          </a:xfrm>
          <a:custGeom>
            <a:avLst/>
            <a:gdLst/>
            <a:ahLst/>
            <a:cxnLst/>
            <a:rect l="l" t="t" r="r" b="b"/>
            <a:pathLst>
              <a:path w="596561" h="645684">
                <a:moveTo>
                  <a:pt x="0" y="0"/>
                </a:moveTo>
                <a:lnTo>
                  <a:pt x="596561" y="0"/>
                </a:lnTo>
                <a:lnTo>
                  <a:pt x="596561" y="645684"/>
                </a:lnTo>
                <a:lnTo>
                  <a:pt x="0" y="6456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grpSp>
        <p:nvGrpSpPr>
          <p:cNvPr id="48" name="Group 9">
            <a:extLst>
              <a:ext uri="{FF2B5EF4-FFF2-40B4-BE49-F238E27FC236}">
                <a16:creationId xmlns:a16="http://schemas.microsoft.com/office/drawing/2014/main" id="{E7A9A229-348E-992C-B5D3-2FE40161D896}"/>
              </a:ext>
            </a:extLst>
          </p:cNvPr>
          <p:cNvGrpSpPr/>
          <p:nvPr/>
        </p:nvGrpSpPr>
        <p:grpSpPr>
          <a:xfrm>
            <a:off x="6013380" y="2576074"/>
            <a:ext cx="1295715" cy="3784106"/>
            <a:chOff x="0" y="0"/>
            <a:chExt cx="1521168" cy="4442536"/>
          </a:xfrm>
        </p:grpSpPr>
        <p:sp>
          <p:nvSpPr>
            <p:cNvPr id="49" name="Freeform 10">
              <a:extLst>
                <a:ext uri="{FF2B5EF4-FFF2-40B4-BE49-F238E27FC236}">
                  <a16:creationId xmlns:a16="http://schemas.microsoft.com/office/drawing/2014/main" id="{C19863B7-7AB1-4945-FBC8-A44D93588ACB}"/>
                </a:ext>
              </a:extLst>
            </p:cNvPr>
            <p:cNvSpPr/>
            <p:nvPr/>
          </p:nvSpPr>
          <p:spPr>
            <a:xfrm>
              <a:off x="0" y="0"/>
              <a:ext cx="1521206" cy="4442587"/>
            </a:xfrm>
            <a:custGeom>
              <a:avLst/>
              <a:gdLst/>
              <a:ahLst/>
              <a:cxnLst/>
              <a:rect l="l" t="t" r="r" b="b"/>
              <a:pathLst>
                <a:path w="1521206" h="4442587">
                  <a:moveTo>
                    <a:pt x="0" y="0"/>
                  </a:moveTo>
                  <a:lnTo>
                    <a:pt x="1521206" y="0"/>
                  </a:lnTo>
                  <a:lnTo>
                    <a:pt x="1521206" y="4442587"/>
                  </a:lnTo>
                  <a:lnTo>
                    <a:pt x="0" y="4442587"/>
                  </a:lnTo>
                  <a:lnTo>
                    <a:pt x="0" y="0"/>
                  </a:lnTo>
                  <a:close/>
                </a:path>
              </a:pathLst>
            </a:custGeom>
            <a:blipFill>
              <a:blip r:embed="rId12"/>
              <a:stretch>
                <a:fillRect l="-831074" t="-275105" r="-649214" b="-48205"/>
              </a:stretch>
            </a:blipFill>
          </p:spPr>
          <p:txBody>
            <a:bodyPr/>
            <a:lstStyle/>
            <a:p>
              <a:endParaRPr lang="en-US"/>
            </a:p>
          </p:txBody>
        </p:sp>
      </p:grpSp>
      <p:grpSp>
        <p:nvGrpSpPr>
          <p:cNvPr id="50" name="Group 11">
            <a:extLst>
              <a:ext uri="{FF2B5EF4-FFF2-40B4-BE49-F238E27FC236}">
                <a16:creationId xmlns:a16="http://schemas.microsoft.com/office/drawing/2014/main" id="{B3FB3698-59C2-8268-0A20-9CAD5C2FA1D8}"/>
              </a:ext>
            </a:extLst>
          </p:cNvPr>
          <p:cNvGrpSpPr/>
          <p:nvPr/>
        </p:nvGrpSpPr>
        <p:grpSpPr>
          <a:xfrm>
            <a:off x="5690735" y="2904908"/>
            <a:ext cx="560147" cy="560147"/>
            <a:chOff x="0" y="0"/>
            <a:chExt cx="632498" cy="632498"/>
          </a:xfrm>
        </p:grpSpPr>
        <p:sp>
          <p:nvSpPr>
            <p:cNvPr id="51" name="Freeform 12">
              <a:extLst>
                <a:ext uri="{FF2B5EF4-FFF2-40B4-BE49-F238E27FC236}">
                  <a16:creationId xmlns:a16="http://schemas.microsoft.com/office/drawing/2014/main" id="{7E4F7C41-3480-3B73-2753-082A71802D24}"/>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7"/>
              <a:stretch>
                <a:fillRect r="-6" b="-6"/>
              </a:stretch>
            </a:blipFill>
          </p:spPr>
          <p:txBody>
            <a:bodyPr/>
            <a:lstStyle/>
            <a:p>
              <a:endParaRPr lang="en-US"/>
            </a:p>
          </p:txBody>
        </p:sp>
      </p:grpSp>
      <p:grpSp>
        <p:nvGrpSpPr>
          <p:cNvPr id="52" name="Group 13">
            <a:extLst>
              <a:ext uri="{FF2B5EF4-FFF2-40B4-BE49-F238E27FC236}">
                <a16:creationId xmlns:a16="http://schemas.microsoft.com/office/drawing/2014/main" id="{1A94EACE-3860-C11E-F857-3498BC61C579}"/>
              </a:ext>
            </a:extLst>
          </p:cNvPr>
          <p:cNvGrpSpPr/>
          <p:nvPr/>
        </p:nvGrpSpPr>
        <p:grpSpPr>
          <a:xfrm>
            <a:off x="7038546" y="2847152"/>
            <a:ext cx="560147" cy="560147"/>
            <a:chOff x="0" y="0"/>
            <a:chExt cx="632498" cy="632498"/>
          </a:xfrm>
        </p:grpSpPr>
        <p:sp>
          <p:nvSpPr>
            <p:cNvPr id="53" name="Freeform 14">
              <a:extLst>
                <a:ext uri="{FF2B5EF4-FFF2-40B4-BE49-F238E27FC236}">
                  <a16:creationId xmlns:a16="http://schemas.microsoft.com/office/drawing/2014/main" id="{7CB711D1-3483-A46D-92F3-810B7F1E2AD4}"/>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8"/>
              <a:stretch>
                <a:fillRect r="-6" b="-6"/>
              </a:stretch>
            </a:blipFill>
          </p:spPr>
          <p:txBody>
            <a:bodyPr/>
            <a:lstStyle/>
            <a:p>
              <a:endParaRPr lang="en-US"/>
            </a:p>
          </p:txBody>
        </p:sp>
      </p:grpSp>
      <p:grpSp>
        <p:nvGrpSpPr>
          <p:cNvPr id="54" name="Group 15">
            <a:extLst>
              <a:ext uri="{FF2B5EF4-FFF2-40B4-BE49-F238E27FC236}">
                <a16:creationId xmlns:a16="http://schemas.microsoft.com/office/drawing/2014/main" id="{39C491B9-9888-81B7-571B-F20A37285733}"/>
              </a:ext>
            </a:extLst>
          </p:cNvPr>
          <p:cNvGrpSpPr/>
          <p:nvPr/>
        </p:nvGrpSpPr>
        <p:grpSpPr>
          <a:xfrm>
            <a:off x="8470131" y="2507847"/>
            <a:ext cx="1221830" cy="3819242"/>
            <a:chOff x="0" y="0"/>
            <a:chExt cx="1434427" cy="4483786"/>
          </a:xfrm>
        </p:grpSpPr>
        <p:sp>
          <p:nvSpPr>
            <p:cNvPr id="55" name="Freeform 16">
              <a:extLst>
                <a:ext uri="{FF2B5EF4-FFF2-40B4-BE49-F238E27FC236}">
                  <a16:creationId xmlns:a16="http://schemas.microsoft.com/office/drawing/2014/main" id="{484BDC74-7F04-D3DC-06B3-FF83B0DE1371}"/>
                </a:ext>
              </a:extLst>
            </p:cNvPr>
            <p:cNvSpPr/>
            <p:nvPr/>
          </p:nvSpPr>
          <p:spPr>
            <a:xfrm>
              <a:off x="0" y="0"/>
              <a:ext cx="1434465" cy="4483735"/>
            </a:xfrm>
            <a:custGeom>
              <a:avLst/>
              <a:gdLst/>
              <a:ahLst/>
              <a:cxnLst/>
              <a:rect l="l" t="t" r="r" b="b"/>
              <a:pathLst>
                <a:path w="1434465" h="4483735">
                  <a:moveTo>
                    <a:pt x="0" y="0"/>
                  </a:moveTo>
                  <a:lnTo>
                    <a:pt x="1434465" y="0"/>
                  </a:lnTo>
                  <a:lnTo>
                    <a:pt x="1434465" y="4483735"/>
                  </a:lnTo>
                  <a:lnTo>
                    <a:pt x="0" y="4483735"/>
                  </a:lnTo>
                  <a:lnTo>
                    <a:pt x="0" y="0"/>
                  </a:lnTo>
                  <a:close/>
                </a:path>
              </a:pathLst>
            </a:custGeom>
            <a:blipFill>
              <a:blip r:embed="rId12"/>
              <a:stretch>
                <a:fillRect l="-85968" t="-153951" r="-1570269" b="-185594"/>
              </a:stretch>
            </a:blipFill>
          </p:spPr>
          <p:txBody>
            <a:bodyPr/>
            <a:lstStyle/>
            <a:p>
              <a:endParaRPr lang="en-US"/>
            </a:p>
          </p:txBody>
        </p:sp>
      </p:grpSp>
      <p:sp>
        <p:nvSpPr>
          <p:cNvPr id="56" name="Freeform 17">
            <a:extLst>
              <a:ext uri="{FF2B5EF4-FFF2-40B4-BE49-F238E27FC236}">
                <a16:creationId xmlns:a16="http://schemas.microsoft.com/office/drawing/2014/main" id="{A56200DC-334F-2FD0-F3A7-5EB52EE61D20}"/>
              </a:ext>
            </a:extLst>
          </p:cNvPr>
          <p:cNvSpPr/>
          <p:nvPr/>
        </p:nvSpPr>
        <p:spPr>
          <a:xfrm>
            <a:off x="8085355" y="2131903"/>
            <a:ext cx="572452" cy="619569"/>
          </a:xfrm>
          <a:custGeom>
            <a:avLst/>
            <a:gdLst/>
            <a:ahLst/>
            <a:cxnLst/>
            <a:rect l="l" t="t" r="r" b="b"/>
            <a:pathLst>
              <a:path w="572452" h="619569">
                <a:moveTo>
                  <a:pt x="0" y="0"/>
                </a:moveTo>
                <a:lnTo>
                  <a:pt x="572452" y="0"/>
                </a:lnTo>
                <a:lnTo>
                  <a:pt x="572452" y="619568"/>
                </a:lnTo>
                <a:lnTo>
                  <a:pt x="0" y="6195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57" name="Group 18">
            <a:extLst>
              <a:ext uri="{FF2B5EF4-FFF2-40B4-BE49-F238E27FC236}">
                <a16:creationId xmlns:a16="http://schemas.microsoft.com/office/drawing/2014/main" id="{AC5D721D-F4F9-68C1-3172-2D7836EDABB2}"/>
              </a:ext>
            </a:extLst>
          </p:cNvPr>
          <p:cNvGrpSpPr/>
          <p:nvPr/>
        </p:nvGrpSpPr>
        <p:grpSpPr>
          <a:xfrm>
            <a:off x="8103518" y="2925389"/>
            <a:ext cx="552566" cy="552566"/>
            <a:chOff x="0" y="0"/>
            <a:chExt cx="503568" cy="503568"/>
          </a:xfrm>
        </p:grpSpPr>
        <p:sp>
          <p:nvSpPr>
            <p:cNvPr id="58" name="Freeform 19">
              <a:extLst>
                <a:ext uri="{FF2B5EF4-FFF2-40B4-BE49-F238E27FC236}">
                  <a16:creationId xmlns:a16="http://schemas.microsoft.com/office/drawing/2014/main" id="{14C4180D-825A-8017-872F-1262BD12A5B7}"/>
                </a:ext>
              </a:extLst>
            </p:cNvPr>
            <p:cNvSpPr/>
            <p:nvPr/>
          </p:nvSpPr>
          <p:spPr>
            <a:xfrm>
              <a:off x="0" y="0"/>
              <a:ext cx="503555" cy="503555"/>
            </a:xfrm>
            <a:custGeom>
              <a:avLst/>
              <a:gdLst/>
              <a:ahLst/>
              <a:cxnLst/>
              <a:rect l="l" t="t" r="r" b="b"/>
              <a:pathLst>
                <a:path w="503555" h="503555">
                  <a:moveTo>
                    <a:pt x="0" y="0"/>
                  </a:moveTo>
                  <a:lnTo>
                    <a:pt x="503555" y="0"/>
                  </a:lnTo>
                  <a:lnTo>
                    <a:pt x="503555" y="503555"/>
                  </a:lnTo>
                  <a:lnTo>
                    <a:pt x="0" y="503555"/>
                  </a:lnTo>
                  <a:lnTo>
                    <a:pt x="0" y="0"/>
                  </a:lnTo>
                  <a:close/>
                </a:path>
              </a:pathLst>
            </a:custGeom>
            <a:blipFill>
              <a:blip r:embed="rId19"/>
              <a:stretch>
                <a:fillRect r="-2" b="-2"/>
              </a:stretch>
            </a:blipFill>
          </p:spPr>
          <p:txBody>
            <a:bodyPr/>
            <a:lstStyle/>
            <a:p>
              <a:endParaRPr lang="en-US"/>
            </a:p>
          </p:txBody>
        </p:sp>
      </p:grpSp>
      <p:grpSp>
        <p:nvGrpSpPr>
          <p:cNvPr id="59" name="Group 20">
            <a:extLst>
              <a:ext uri="{FF2B5EF4-FFF2-40B4-BE49-F238E27FC236}">
                <a16:creationId xmlns:a16="http://schemas.microsoft.com/office/drawing/2014/main" id="{453472DB-056C-FEDE-FE5E-3D5E63FB35FB}"/>
              </a:ext>
            </a:extLst>
          </p:cNvPr>
          <p:cNvGrpSpPr/>
          <p:nvPr/>
        </p:nvGrpSpPr>
        <p:grpSpPr>
          <a:xfrm>
            <a:off x="9530179" y="2906841"/>
            <a:ext cx="571114" cy="571114"/>
            <a:chOff x="0" y="0"/>
            <a:chExt cx="632498" cy="632498"/>
          </a:xfrm>
        </p:grpSpPr>
        <p:sp>
          <p:nvSpPr>
            <p:cNvPr id="60" name="Freeform 21">
              <a:extLst>
                <a:ext uri="{FF2B5EF4-FFF2-40B4-BE49-F238E27FC236}">
                  <a16:creationId xmlns:a16="http://schemas.microsoft.com/office/drawing/2014/main" id="{884F7322-8C42-BE3D-DC7E-4FE5937B6E8A}"/>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20"/>
              <a:stretch>
                <a:fillRect r="-6" b="-6"/>
              </a:stretch>
            </a:blipFill>
          </p:spPr>
          <p:txBody>
            <a:bodyPr/>
            <a:lstStyle/>
            <a:p>
              <a:endParaRPr lang="en-US"/>
            </a:p>
          </p:txBody>
        </p:sp>
      </p:grpSp>
      <p:grpSp>
        <p:nvGrpSpPr>
          <p:cNvPr id="61" name="Group 22">
            <a:extLst>
              <a:ext uri="{FF2B5EF4-FFF2-40B4-BE49-F238E27FC236}">
                <a16:creationId xmlns:a16="http://schemas.microsoft.com/office/drawing/2014/main" id="{BF6693D4-E234-9E4D-585E-8C9E4514A616}"/>
              </a:ext>
            </a:extLst>
          </p:cNvPr>
          <p:cNvGrpSpPr/>
          <p:nvPr/>
        </p:nvGrpSpPr>
        <p:grpSpPr>
          <a:xfrm>
            <a:off x="10795910" y="2712529"/>
            <a:ext cx="1382019" cy="3579835"/>
            <a:chOff x="0" y="0"/>
            <a:chExt cx="1622488" cy="4202722"/>
          </a:xfrm>
        </p:grpSpPr>
        <p:sp>
          <p:nvSpPr>
            <p:cNvPr id="62" name="Freeform 23">
              <a:extLst>
                <a:ext uri="{FF2B5EF4-FFF2-40B4-BE49-F238E27FC236}">
                  <a16:creationId xmlns:a16="http://schemas.microsoft.com/office/drawing/2014/main" id="{E8BEB734-9F61-EB91-AEEC-262DC918D49D}"/>
                </a:ext>
              </a:extLst>
            </p:cNvPr>
            <p:cNvSpPr/>
            <p:nvPr/>
          </p:nvSpPr>
          <p:spPr>
            <a:xfrm>
              <a:off x="0" y="0"/>
              <a:ext cx="1622425" cy="4202684"/>
            </a:xfrm>
            <a:custGeom>
              <a:avLst/>
              <a:gdLst/>
              <a:ahLst/>
              <a:cxnLst/>
              <a:rect l="l" t="t" r="r" b="b"/>
              <a:pathLst>
                <a:path w="1622425" h="4202684">
                  <a:moveTo>
                    <a:pt x="0" y="0"/>
                  </a:moveTo>
                  <a:lnTo>
                    <a:pt x="1622425" y="0"/>
                  </a:lnTo>
                  <a:lnTo>
                    <a:pt x="1622425" y="4202684"/>
                  </a:lnTo>
                  <a:lnTo>
                    <a:pt x="0" y="4202684"/>
                  </a:lnTo>
                  <a:lnTo>
                    <a:pt x="0" y="0"/>
                  </a:lnTo>
                  <a:close/>
                </a:path>
              </a:pathLst>
            </a:custGeom>
            <a:blipFill>
              <a:blip r:embed="rId12"/>
              <a:stretch>
                <a:fillRect l="-299825" t="-148368" r="-1027167" b="-182584"/>
              </a:stretch>
            </a:blipFill>
          </p:spPr>
          <p:txBody>
            <a:bodyPr/>
            <a:lstStyle/>
            <a:p>
              <a:endParaRPr lang="en-US"/>
            </a:p>
          </p:txBody>
        </p:sp>
      </p:grpSp>
      <p:grpSp>
        <p:nvGrpSpPr>
          <p:cNvPr id="63" name="Group 24">
            <a:extLst>
              <a:ext uri="{FF2B5EF4-FFF2-40B4-BE49-F238E27FC236}">
                <a16:creationId xmlns:a16="http://schemas.microsoft.com/office/drawing/2014/main" id="{62BEE5F0-B5AD-7F0F-39E6-BB5D1EE3A52C}"/>
              </a:ext>
            </a:extLst>
          </p:cNvPr>
          <p:cNvGrpSpPr/>
          <p:nvPr/>
        </p:nvGrpSpPr>
        <p:grpSpPr>
          <a:xfrm>
            <a:off x="10606118" y="2898397"/>
            <a:ext cx="571839" cy="571839"/>
            <a:chOff x="0" y="0"/>
            <a:chExt cx="632498" cy="632498"/>
          </a:xfrm>
        </p:grpSpPr>
        <p:sp>
          <p:nvSpPr>
            <p:cNvPr id="64" name="Freeform 25">
              <a:extLst>
                <a:ext uri="{FF2B5EF4-FFF2-40B4-BE49-F238E27FC236}">
                  <a16:creationId xmlns:a16="http://schemas.microsoft.com/office/drawing/2014/main" id="{157962BE-1C1A-9229-6EF7-25B2730902D1}"/>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18"/>
              <a:stretch>
                <a:fillRect r="-6" b="-6"/>
              </a:stretch>
            </a:blipFill>
          </p:spPr>
          <p:txBody>
            <a:bodyPr/>
            <a:lstStyle/>
            <a:p>
              <a:endParaRPr lang="en-US"/>
            </a:p>
          </p:txBody>
        </p:sp>
      </p:grpSp>
      <p:grpSp>
        <p:nvGrpSpPr>
          <p:cNvPr id="65" name="Group 26">
            <a:extLst>
              <a:ext uri="{FF2B5EF4-FFF2-40B4-BE49-F238E27FC236}">
                <a16:creationId xmlns:a16="http://schemas.microsoft.com/office/drawing/2014/main" id="{7FF2215E-B8AF-1A08-A76F-22B4F8767E0B}"/>
              </a:ext>
            </a:extLst>
          </p:cNvPr>
          <p:cNvGrpSpPr/>
          <p:nvPr/>
        </p:nvGrpSpPr>
        <p:grpSpPr>
          <a:xfrm>
            <a:off x="11892010" y="2898397"/>
            <a:ext cx="571839" cy="571839"/>
            <a:chOff x="0" y="0"/>
            <a:chExt cx="632498" cy="632498"/>
          </a:xfrm>
        </p:grpSpPr>
        <p:sp>
          <p:nvSpPr>
            <p:cNvPr id="66" name="Freeform 27">
              <a:extLst>
                <a:ext uri="{FF2B5EF4-FFF2-40B4-BE49-F238E27FC236}">
                  <a16:creationId xmlns:a16="http://schemas.microsoft.com/office/drawing/2014/main" id="{CAF65F44-E813-E9E9-EC8C-B3740206DA99}"/>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21"/>
              <a:stretch>
                <a:fillRect r="-6" b="-6"/>
              </a:stretch>
            </a:blipFill>
          </p:spPr>
          <p:txBody>
            <a:bodyPr/>
            <a:lstStyle/>
            <a:p>
              <a:endParaRPr lang="en-US"/>
            </a:p>
          </p:txBody>
        </p:sp>
      </p:grpSp>
      <p:grpSp>
        <p:nvGrpSpPr>
          <p:cNvPr id="67" name="Group 28">
            <a:extLst>
              <a:ext uri="{FF2B5EF4-FFF2-40B4-BE49-F238E27FC236}">
                <a16:creationId xmlns:a16="http://schemas.microsoft.com/office/drawing/2014/main" id="{016C6A1D-490E-6717-F781-060C01AD4629}"/>
              </a:ext>
            </a:extLst>
          </p:cNvPr>
          <p:cNvGrpSpPr/>
          <p:nvPr/>
        </p:nvGrpSpPr>
        <p:grpSpPr>
          <a:xfrm>
            <a:off x="12961063" y="2712529"/>
            <a:ext cx="1484171" cy="3647651"/>
            <a:chOff x="0" y="0"/>
            <a:chExt cx="1742415" cy="4282338"/>
          </a:xfrm>
        </p:grpSpPr>
        <p:sp>
          <p:nvSpPr>
            <p:cNvPr id="68" name="Freeform 29">
              <a:extLst>
                <a:ext uri="{FF2B5EF4-FFF2-40B4-BE49-F238E27FC236}">
                  <a16:creationId xmlns:a16="http://schemas.microsoft.com/office/drawing/2014/main" id="{9F185A14-6CE5-E2D0-30E4-872E9E18BD7D}"/>
                </a:ext>
              </a:extLst>
            </p:cNvPr>
            <p:cNvSpPr/>
            <p:nvPr/>
          </p:nvSpPr>
          <p:spPr>
            <a:xfrm>
              <a:off x="0" y="0"/>
              <a:ext cx="1742440" cy="4282313"/>
            </a:xfrm>
            <a:custGeom>
              <a:avLst/>
              <a:gdLst/>
              <a:ahLst/>
              <a:cxnLst/>
              <a:rect l="l" t="t" r="r" b="b"/>
              <a:pathLst>
                <a:path w="1742440" h="4282313">
                  <a:moveTo>
                    <a:pt x="0" y="0"/>
                  </a:moveTo>
                  <a:lnTo>
                    <a:pt x="1742440" y="0"/>
                  </a:lnTo>
                  <a:lnTo>
                    <a:pt x="1742440" y="4282313"/>
                  </a:lnTo>
                  <a:lnTo>
                    <a:pt x="0" y="4282313"/>
                  </a:lnTo>
                  <a:lnTo>
                    <a:pt x="0" y="0"/>
                  </a:lnTo>
                  <a:close/>
                </a:path>
              </a:pathLst>
            </a:custGeom>
            <a:blipFill>
              <a:blip r:embed="rId12"/>
              <a:stretch>
                <a:fillRect l="-1203379" t="-22307" r="-66463" b="-313727"/>
              </a:stretch>
            </a:blipFill>
          </p:spPr>
          <p:txBody>
            <a:bodyPr/>
            <a:lstStyle/>
            <a:p>
              <a:endParaRPr lang="en-US"/>
            </a:p>
          </p:txBody>
        </p:sp>
      </p:grpSp>
      <p:grpSp>
        <p:nvGrpSpPr>
          <p:cNvPr id="69" name="Group 30">
            <a:extLst>
              <a:ext uri="{FF2B5EF4-FFF2-40B4-BE49-F238E27FC236}">
                <a16:creationId xmlns:a16="http://schemas.microsoft.com/office/drawing/2014/main" id="{D016455B-CF77-ED16-C284-9F042087443A}"/>
              </a:ext>
            </a:extLst>
          </p:cNvPr>
          <p:cNvGrpSpPr/>
          <p:nvPr/>
        </p:nvGrpSpPr>
        <p:grpSpPr>
          <a:xfrm>
            <a:off x="12816019" y="2960736"/>
            <a:ext cx="515949" cy="515949"/>
            <a:chOff x="0" y="0"/>
            <a:chExt cx="632498" cy="632498"/>
          </a:xfrm>
        </p:grpSpPr>
        <p:sp>
          <p:nvSpPr>
            <p:cNvPr id="70" name="Freeform 31">
              <a:extLst>
                <a:ext uri="{FF2B5EF4-FFF2-40B4-BE49-F238E27FC236}">
                  <a16:creationId xmlns:a16="http://schemas.microsoft.com/office/drawing/2014/main" id="{52700FC7-FFBC-37F4-BD63-4AE91BBBB749}"/>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22"/>
              <a:stretch>
                <a:fillRect r="-6" b="-6"/>
              </a:stretch>
            </a:blipFill>
          </p:spPr>
          <p:txBody>
            <a:bodyPr/>
            <a:lstStyle/>
            <a:p>
              <a:endParaRPr lang="en-US"/>
            </a:p>
          </p:txBody>
        </p:sp>
      </p:grpSp>
      <p:grpSp>
        <p:nvGrpSpPr>
          <p:cNvPr id="71" name="Group 32">
            <a:extLst>
              <a:ext uri="{FF2B5EF4-FFF2-40B4-BE49-F238E27FC236}">
                <a16:creationId xmlns:a16="http://schemas.microsoft.com/office/drawing/2014/main" id="{045D3C9F-1F3E-4F2C-57BA-56DFC2E2777F}"/>
              </a:ext>
            </a:extLst>
          </p:cNvPr>
          <p:cNvGrpSpPr/>
          <p:nvPr/>
        </p:nvGrpSpPr>
        <p:grpSpPr>
          <a:xfrm>
            <a:off x="13960618" y="2930245"/>
            <a:ext cx="546440" cy="546440"/>
            <a:chOff x="0" y="0"/>
            <a:chExt cx="632498" cy="632498"/>
          </a:xfrm>
        </p:grpSpPr>
        <p:sp>
          <p:nvSpPr>
            <p:cNvPr id="72" name="Freeform 33">
              <a:extLst>
                <a:ext uri="{FF2B5EF4-FFF2-40B4-BE49-F238E27FC236}">
                  <a16:creationId xmlns:a16="http://schemas.microsoft.com/office/drawing/2014/main" id="{A16ED32B-48B8-0758-AD88-07C5A01020F4}"/>
                </a:ext>
              </a:extLst>
            </p:cNvPr>
            <p:cNvSpPr/>
            <p:nvPr/>
          </p:nvSpPr>
          <p:spPr>
            <a:xfrm>
              <a:off x="0" y="0"/>
              <a:ext cx="632460" cy="632460"/>
            </a:xfrm>
            <a:custGeom>
              <a:avLst/>
              <a:gdLst/>
              <a:ahLst/>
              <a:cxnLst/>
              <a:rect l="l" t="t" r="r" b="b"/>
              <a:pathLst>
                <a:path w="632460" h="632460">
                  <a:moveTo>
                    <a:pt x="0" y="0"/>
                  </a:moveTo>
                  <a:lnTo>
                    <a:pt x="632460" y="0"/>
                  </a:lnTo>
                  <a:lnTo>
                    <a:pt x="632460" y="632460"/>
                  </a:lnTo>
                  <a:lnTo>
                    <a:pt x="0" y="632460"/>
                  </a:lnTo>
                  <a:lnTo>
                    <a:pt x="0" y="0"/>
                  </a:lnTo>
                  <a:close/>
                </a:path>
              </a:pathLst>
            </a:custGeom>
            <a:blipFill>
              <a:blip r:embed="rId23"/>
              <a:stretch>
                <a:fillRect r="-6" b="-6"/>
              </a:stretch>
            </a:blipFill>
          </p:spPr>
          <p:txBody>
            <a:bodyPr/>
            <a:lstStyle/>
            <a:p>
              <a:endParaRPr lang="en-US"/>
            </a:p>
          </p:txBody>
        </p:sp>
      </p:grpSp>
      <p:sp>
        <p:nvSpPr>
          <p:cNvPr id="73" name="TextBox 35">
            <a:extLst>
              <a:ext uri="{FF2B5EF4-FFF2-40B4-BE49-F238E27FC236}">
                <a16:creationId xmlns:a16="http://schemas.microsoft.com/office/drawing/2014/main" id="{9D4D6EF8-024A-6115-F612-3C3E3BD734C3}"/>
              </a:ext>
            </a:extLst>
          </p:cNvPr>
          <p:cNvSpPr txBox="1"/>
          <p:nvPr/>
        </p:nvSpPr>
        <p:spPr>
          <a:xfrm>
            <a:off x="3200400" y="1866900"/>
            <a:ext cx="11451061" cy="469392"/>
          </a:xfrm>
          <a:prstGeom prst="rect">
            <a:avLst/>
          </a:prstGeom>
        </p:spPr>
        <p:txBody>
          <a:bodyPr lIns="0" tIns="0" rIns="0" bIns="0" rtlCol="0" anchor="t">
            <a:spAutoFit/>
          </a:bodyPr>
          <a:lstStyle/>
          <a:p>
            <a:pPr algn="ctr">
              <a:lnSpc>
                <a:spcPts val="3863"/>
              </a:lnSpc>
            </a:pPr>
            <a:r>
              <a:rPr lang="en-US" sz="2799" i="1" dirty="0">
                <a:solidFill>
                  <a:srgbClr val="0B0B45"/>
                </a:solidFill>
                <a:latin typeface="Source Sans Pro Italics"/>
                <a:ea typeface="Source Sans Pro Italics"/>
                <a:cs typeface="Source Sans Pro Italics"/>
                <a:sym typeface="Source Sans Pro Italics"/>
              </a:rPr>
              <a:t>Each with their own mix of Team Role strengths and weaknesses</a:t>
            </a:r>
          </a:p>
        </p:txBody>
      </p:sp>
      <p:sp>
        <p:nvSpPr>
          <p:cNvPr id="74" name="TextBox 38">
            <a:extLst>
              <a:ext uri="{FF2B5EF4-FFF2-40B4-BE49-F238E27FC236}">
                <a16:creationId xmlns:a16="http://schemas.microsoft.com/office/drawing/2014/main" id="{892F0AFA-A51C-60DB-20B3-FA7946ED31BA}"/>
              </a:ext>
            </a:extLst>
          </p:cNvPr>
          <p:cNvSpPr txBox="1"/>
          <p:nvPr/>
        </p:nvSpPr>
        <p:spPr>
          <a:xfrm>
            <a:off x="3763121" y="7141230"/>
            <a:ext cx="10470717" cy="560451"/>
          </a:xfrm>
          <a:prstGeom prst="rect">
            <a:avLst/>
          </a:prstGeom>
        </p:spPr>
        <p:txBody>
          <a:bodyPr lIns="0" tIns="0" rIns="0" bIns="0" rtlCol="0" anchor="t">
            <a:spAutoFit/>
          </a:bodyPr>
          <a:lstStyle/>
          <a:p>
            <a:pPr algn="ctr">
              <a:lnSpc>
                <a:spcPts val="4691"/>
              </a:lnSpc>
            </a:pPr>
            <a:r>
              <a:rPr lang="en-US" sz="3399" b="1" dirty="0">
                <a:solidFill>
                  <a:srgbClr val="A0326E"/>
                </a:solidFill>
                <a:latin typeface="Source Sans Pro Bold"/>
                <a:ea typeface="Source Sans Pro Bold"/>
                <a:cs typeface="Source Sans Pro Bold"/>
                <a:sym typeface="Source Sans Pro Bold"/>
              </a:rPr>
              <a:t>WHAT CAN HAPPEN WHEN A TEAM COMES TOGETHER?</a:t>
            </a:r>
          </a:p>
        </p:txBody>
      </p:sp>
      <p:sp>
        <p:nvSpPr>
          <p:cNvPr id="75" name="Freeform 39">
            <a:extLst>
              <a:ext uri="{FF2B5EF4-FFF2-40B4-BE49-F238E27FC236}">
                <a16:creationId xmlns:a16="http://schemas.microsoft.com/office/drawing/2014/main" id="{63EDD0E8-D511-83E1-0B36-3BC643BCE02E}"/>
              </a:ext>
            </a:extLst>
          </p:cNvPr>
          <p:cNvSpPr/>
          <p:nvPr/>
        </p:nvSpPr>
        <p:spPr>
          <a:xfrm>
            <a:off x="3657600" y="7962900"/>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24"/>
            <a:stretch>
              <a:fillRect/>
            </a:stretch>
          </a:blipFill>
        </p:spPr>
        <p:txBody>
          <a:bodyPr/>
          <a:lstStyle/>
          <a:p>
            <a:endParaRPr lang="en-US"/>
          </a:p>
        </p:txBody>
      </p:sp>
      <p:sp>
        <p:nvSpPr>
          <p:cNvPr id="76" name="Freeform 40">
            <a:extLst>
              <a:ext uri="{FF2B5EF4-FFF2-40B4-BE49-F238E27FC236}">
                <a16:creationId xmlns:a16="http://schemas.microsoft.com/office/drawing/2014/main" id="{79560935-EF5B-35EC-D339-A36740E048B3}"/>
              </a:ext>
            </a:extLst>
          </p:cNvPr>
          <p:cNvSpPr/>
          <p:nvPr/>
        </p:nvSpPr>
        <p:spPr>
          <a:xfrm>
            <a:off x="4873285" y="8382696"/>
            <a:ext cx="875604" cy="875604"/>
          </a:xfrm>
          <a:custGeom>
            <a:avLst/>
            <a:gdLst/>
            <a:ahLst/>
            <a:cxnLst/>
            <a:rect l="l" t="t" r="r" b="b"/>
            <a:pathLst>
              <a:path w="875604" h="875604">
                <a:moveTo>
                  <a:pt x="0" y="0"/>
                </a:moveTo>
                <a:lnTo>
                  <a:pt x="875605" y="0"/>
                </a:lnTo>
                <a:lnTo>
                  <a:pt x="875605" y="875604"/>
                </a:lnTo>
                <a:lnTo>
                  <a:pt x="0" y="875604"/>
                </a:lnTo>
                <a:lnTo>
                  <a:pt x="0" y="0"/>
                </a:lnTo>
                <a:close/>
              </a:path>
            </a:pathLst>
          </a:custGeom>
          <a:blipFill>
            <a:blip r:embed="rId25"/>
            <a:stretch>
              <a:fillRect/>
            </a:stretch>
          </a:blipFill>
        </p:spPr>
        <p:txBody>
          <a:bodyPr/>
          <a:lstStyle/>
          <a:p>
            <a:endParaRPr lang="en-US"/>
          </a:p>
        </p:txBody>
      </p:sp>
      <p:sp>
        <p:nvSpPr>
          <p:cNvPr id="77" name="Freeform 41">
            <a:extLst>
              <a:ext uri="{FF2B5EF4-FFF2-40B4-BE49-F238E27FC236}">
                <a16:creationId xmlns:a16="http://schemas.microsoft.com/office/drawing/2014/main" id="{28F888B1-683A-49AC-3108-85E5C17A29AC}"/>
              </a:ext>
            </a:extLst>
          </p:cNvPr>
          <p:cNvSpPr/>
          <p:nvPr/>
        </p:nvSpPr>
        <p:spPr>
          <a:xfrm>
            <a:off x="7239000" y="8572500"/>
            <a:ext cx="837608" cy="837608"/>
          </a:xfrm>
          <a:custGeom>
            <a:avLst/>
            <a:gdLst/>
            <a:ahLst/>
            <a:cxnLst/>
            <a:rect l="l" t="t" r="r" b="b"/>
            <a:pathLst>
              <a:path w="837608" h="837608">
                <a:moveTo>
                  <a:pt x="0" y="0"/>
                </a:moveTo>
                <a:lnTo>
                  <a:pt x="837608" y="0"/>
                </a:lnTo>
                <a:lnTo>
                  <a:pt x="837608" y="837608"/>
                </a:lnTo>
                <a:lnTo>
                  <a:pt x="0" y="837608"/>
                </a:lnTo>
                <a:lnTo>
                  <a:pt x="0" y="0"/>
                </a:lnTo>
                <a:close/>
              </a:path>
            </a:pathLst>
          </a:custGeom>
          <a:blipFill>
            <a:blip r:embed="rId26"/>
            <a:stretch>
              <a:fillRect/>
            </a:stretch>
          </a:blipFill>
        </p:spPr>
        <p:txBody>
          <a:bodyPr/>
          <a:lstStyle/>
          <a:p>
            <a:endParaRPr lang="en-US"/>
          </a:p>
        </p:txBody>
      </p:sp>
      <p:sp>
        <p:nvSpPr>
          <p:cNvPr id="78" name="Freeform 42">
            <a:extLst>
              <a:ext uri="{FF2B5EF4-FFF2-40B4-BE49-F238E27FC236}">
                <a16:creationId xmlns:a16="http://schemas.microsoft.com/office/drawing/2014/main" id="{D165D156-71D5-CBB9-0A71-7AEBF1EACDBC}"/>
              </a:ext>
            </a:extLst>
          </p:cNvPr>
          <p:cNvSpPr/>
          <p:nvPr/>
        </p:nvSpPr>
        <p:spPr>
          <a:xfrm>
            <a:off x="6019800" y="8115300"/>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27"/>
            <a:stretch>
              <a:fillRect/>
            </a:stretch>
          </a:blipFill>
        </p:spPr>
        <p:txBody>
          <a:bodyPr/>
          <a:lstStyle/>
          <a:p>
            <a:endParaRPr lang="en-US"/>
          </a:p>
        </p:txBody>
      </p:sp>
      <p:sp>
        <p:nvSpPr>
          <p:cNvPr id="79" name="Freeform 43">
            <a:extLst>
              <a:ext uri="{FF2B5EF4-FFF2-40B4-BE49-F238E27FC236}">
                <a16:creationId xmlns:a16="http://schemas.microsoft.com/office/drawing/2014/main" id="{3835C2E8-FB92-C7B1-BA62-78CFE4EDA45B}"/>
              </a:ext>
            </a:extLst>
          </p:cNvPr>
          <p:cNvSpPr/>
          <p:nvPr/>
        </p:nvSpPr>
        <p:spPr>
          <a:xfrm>
            <a:off x="9906000" y="8267700"/>
            <a:ext cx="837608" cy="837608"/>
          </a:xfrm>
          <a:custGeom>
            <a:avLst/>
            <a:gdLst/>
            <a:ahLst/>
            <a:cxnLst/>
            <a:rect l="l" t="t" r="r" b="b"/>
            <a:pathLst>
              <a:path w="837608" h="837608">
                <a:moveTo>
                  <a:pt x="0" y="0"/>
                </a:moveTo>
                <a:lnTo>
                  <a:pt x="837608" y="0"/>
                </a:lnTo>
                <a:lnTo>
                  <a:pt x="837608" y="837608"/>
                </a:lnTo>
                <a:lnTo>
                  <a:pt x="0" y="837608"/>
                </a:lnTo>
                <a:lnTo>
                  <a:pt x="0" y="0"/>
                </a:lnTo>
                <a:close/>
              </a:path>
            </a:pathLst>
          </a:custGeom>
          <a:blipFill>
            <a:blip r:embed="rId28"/>
            <a:stretch>
              <a:fillRect/>
            </a:stretch>
          </a:blipFill>
        </p:spPr>
        <p:txBody>
          <a:bodyPr/>
          <a:lstStyle/>
          <a:p>
            <a:endParaRPr lang="en-US"/>
          </a:p>
        </p:txBody>
      </p:sp>
      <p:sp>
        <p:nvSpPr>
          <p:cNvPr id="80" name="Freeform 44">
            <a:extLst>
              <a:ext uri="{FF2B5EF4-FFF2-40B4-BE49-F238E27FC236}">
                <a16:creationId xmlns:a16="http://schemas.microsoft.com/office/drawing/2014/main" id="{653336B3-68E9-C0F3-09BD-76706DCB9983}"/>
              </a:ext>
            </a:extLst>
          </p:cNvPr>
          <p:cNvSpPr/>
          <p:nvPr/>
        </p:nvSpPr>
        <p:spPr>
          <a:xfrm>
            <a:off x="8458200" y="8115300"/>
            <a:ext cx="875604" cy="875604"/>
          </a:xfrm>
          <a:custGeom>
            <a:avLst/>
            <a:gdLst/>
            <a:ahLst/>
            <a:cxnLst/>
            <a:rect l="l" t="t" r="r" b="b"/>
            <a:pathLst>
              <a:path w="875604" h="875604">
                <a:moveTo>
                  <a:pt x="0" y="0"/>
                </a:moveTo>
                <a:lnTo>
                  <a:pt x="875604" y="0"/>
                </a:lnTo>
                <a:lnTo>
                  <a:pt x="875604" y="875604"/>
                </a:lnTo>
                <a:lnTo>
                  <a:pt x="0" y="875604"/>
                </a:lnTo>
                <a:lnTo>
                  <a:pt x="0" y="0"/>
                </a:lnTo>
                <a:close/>
              </a:path>
            </a:pathLst>
          </a:custGeom>
          <a:blipFill>
            <a:blip r:embed="rId29"/>
            <a:stretch>
              <a:fillRect/>
            </a:stretch>
          </a:blipFill>
        </p:spPr>
        <p:txBody>
          <a:bodyPr/>
          <a:lstStyle/>
          <a:p>
            <a:endParaRPr lang="en-US"/>
          </a:p>
        </p:txBody>
      </p:sp>
      <p:sp>
        <p:nvSpPr>
          <p:cNvPr id="81" name="Freeform 45">
            <a:extLst>
              <a:ext uri="{FF2B5EF4-FFF2-40B4-BE49-F238E27FC236}">
                <a16:creationId xmlns:a16="http://schemas.microsoft.com/office/drawing/2014/main" id="{5571BE96-C0E7-AC68-FC30-569A62D25B5A}"/>
              </a:ext>
            </a:extLst>
          </p:cNvPr>
          <p:cNvSpPr/>
          <p:nvPr/>
        </p:nvSpPr>
        <p:spPr>
          <a:xfrm>
            <a:off x="11177956" y="8568424"/>
            <a:ext cx="875604" cy="875604"/>
          </a:xfrm>
          <a:custGeom>
            <a:avLst/>
            <a:gdLst/>
            <a:ahLst/>
            <a:cxnLst/>
            <a:rect l="l" t="t" r="r" b="b"/>
            <a:pathLst>
              <a:path w="875604" h="875604">
                <a:moveTo>
                  <a:pt x="0" y="0"/>
                </a:moveTo>
                <a:lnTo>
                  <a:pt x="875604" y="0"/>
                </a:lnTo>
                <a:lnTo>
                  <a:pt x="875604" y="875604"/>
                </a:lnTo>
                <a:lnTo>
                  <a:pt x="0" y="875604"/>
                </a:lnTo>
                <a:lnTo>
                  <a:pt x="0" y="0"/>
                </a:lnTo>
                <a:close/>
              </a:path>
            </a:pathLst>
          </a:custGeom>
          <a:blipFill>
            <a:blip r:embed="rId30"/>
            <a:stretch>
              <a:fillRect/>
            </a:stretch>
          </a:blipFill>
        </p:spPr>
        <p:txBody>
          <a:bodyPr/>
          <a:lstStyle/>
          <a:p>
            <a:endParaRPr lang="en-US"/>
          </a:p>
        </p:txBody>
      </p:sp>
      <p:sp>
        <p:nvSpPr>
          <p:cNvPr id="82" name="Freeform 46">
            <a:extLst>
              <a:ext uri="{FF2B5EF4-FFF2-40B4-BE49-F238E27FC236}">
                <a16:creationId xmlns:a16="http://schemas.microsoft.com/office/drawing/2014/main" id="{F7E46028-A514-AF25-B0A3-851E0FBA629C}"/>
              </a:ext>
            </a:extLst>
          </p:cNvPr>
          <p:cNvSpPr/>
          <p:nvPr/>
        </p:nvSpPr>
        <p:spPr>
          <a:xfrm>
            <a:off x="12420600" y="8420100"/>
            <a:ext cx="830512" cy="830512"/>
          </a:xfrm>
          <a:custGeom>
            <a:avLst/>
            <a:gdLst/>
            <a:ahLst/>
            <a:cxnLst/>
            <a:rect l="l" t="t" r="r" b="b"/>
            <a:pathLst>
              <a:path w="830512" h="830512">
                <a:moveTo>
                  <a:pt x="0" y="0"/>
                </a:moveTo>
                <a:lnTo>
                  <a:pt x="830512" y="0"/>
                </a:lnTo>
                <a:lnTo>
                  <a:pt x="830512" y="830512"/>
                </a:lnTo>
                <a:lnTo>
                  <a:pt x="0" y="830512"/>
                </a:lnTo>
                <a:lnTo>
                  <a:pt x="0" y="0"/>
                </a:lnTo>
                <a:close/>
              </a:path>
            </a:pathLst>
          </a:custGeom>
          <a:blipFill>
            <a:blip r:embed="rId31"/>
            <a:stretch>
              <a:fillRect/>
            </a:stretch>
          </a:blipFill>
        </p:spPr>
        <p:txBody>
          <a:bodyPr/>
          <a:lstStyle/>
          <a:p>
            <a:endParaRPr lang="en-US"/>
          </a:p>
        </p:txBody>
      </p:sp>
      <p:sp>
        <p:nvSpPr>
          <p:cNvPr id="83" name="Freeform 47">
            <a:extLst>
              <a:ext uri="{FF2B5EF4-FFF2-40B4-BE49-F238E27FC236}">
                <a16:creationId xmlns:a16="http://schemas.microsoft.com/office/drawing/2014/main" id="{F056C67E-9627-DF51-BB08-E55E3AA78599}"/>
              </a:ext>
            </a:extLst>
          </p:cNvPr>
          <p:cNvSpPr/>
          <p:nvPr/>
        </p:nvSpPr>
        <p:spPr>
          <a:xfrm>
            <a:off x="13614721" y="7922348"/>
            <a:ext cx="830512" cy="830512"/>
          </a:xfrm>
          <a:custGeom>
            <a:avLst/>
            <a:gdLst/>
            <a:ahLst/>
            <a:cxnLst/>
            <a:rect l="l" t="t" r="r" b="b"/>
            <a:pathLst>
              <a:path w="830512" h="830512">
                <a:moveTo>
                  <a:pt x="0" y="0"/>
                </a:moveTo>
                <a:lnTo>
                  <a:pt x="830513" y="0"/>
                </a:lnTo>
                <a:lnTo>
                  <a:pt x="830513" y="830512"/>
                </a:lnTo>
                <a:lnTo>
                  <a:pt x="0" y="830512"/>
                </a:lnTo>
                <a:lnTo>
                  <a:pt x="0" y="0"/>
                </a:lnTo>
                <a:close/>
              </a:path>
            </a:pathLst>
          </a:custGeom>
          <a:blipFill>
            <a:blip r:embed="rId32"/>
            <a:stretch>
              <a:fillRect/>
            </a:stretch>
          </a:blipFill>
        </p:spPr>
        <p:txBody>
          <a:bodyPr/>
          <a:lstStyle/>
          <a:p>
            <a:endParaRPr lang="en-US"/>
          </a:p>
        </p:txBody>
      </p:sp>
      <p:sp>
        <p:nvSpPr>
          <p:cNvPr id="84" name="Freeform 48">
            <a:extLst>
              <a:ext uri="{FF2B5EF4-FFF2-40B4-BE49-F238E27FC236}">
                <a16:creationId xmlns:a16="http://schemas.microsoft.com/office/drawing/2014/main" id="{6C7DF783-3B41-1176-B9D2-4005D21D306D}"/>
              </a:ext>
            </a:extLst>
          </p:cNvPr>
          <p:cNvSpPr/>
          <p:nvPr/>
        </p:nvSpPr>
        <p:spPr>
          <a:xfrm>
            <a:off x="14282132" y="8699450"/>
            <a:ext cx="875604" cy="875604"/>
          </a:xfrm>
          <a:custGeom>
            <a:avLst/>
            <a:gdLst/>
            <a:ahLst/>
            <a:cxnLst/>
            <a:rect l="l" t="t" r="r" b="b"/>
            <a:pathLst>
              <a:path w="875604" h="875604">
                <a:moveTo>
                  <a:pt x="0" y="0"/>
                </a:moveTo>
                <a:lnTo>
                  <a:pt x="875604" y="0"/>
                </a:lnTo>
                <a:lnTo>
                  <a:pt x="875604" y="875604"/>
                </a:lnTo>
                <a:lnTo>
                  <a:pt x="0" y="875604"/>
                </a:lnTo>
                <a:lnTo>
                  <a:pt x="0" y="0"/>
                </a:lnTo>
                <a:close/>
              </a:path>
            </a:pathLst>
          </a:custGeom>
          <a:blipFill>
            <a:blip r:embed="rId29"/>
            <a:stretch>
              <a:fillRect/>
            </a:stretch>
          </a:blipFill>
        </p:spPr>
        <p:txBody>
          <a:bodyPr/>
          <a:lstStyle/>
          <a:p>
            <a:endParaRPr lang="en-US"/>
          </a:p>
        </p:txBody>
      </p:sp>
    </p:spTree>
    <p:extLst>
      <p:ext uri="{BB962C8B-B14F-4D97-AF65-F5344CB8AC3E}">
        <p14:creationId xmlns:p14="http://schemas.microsoft.com/office/powerpoint/2010/main" val="406446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dissolve">
                                      <p:cBhvr>
                                        <p:cTn id="13" dur="500"/>
                                        <p:tgtEl>
                                          <p:spTgt spid="7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dissolve">
                                      <p:cBhvr>
                                        <p:cTn id="16" dur="500"/>
                                        <p:tgtEl>
                                          <p:spTgt spid="7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dissolve">
                                      <p:cBhvr>
                                        <p:cTn id="19" dur="500"/>
                                        <p:tgtEl>
                                          <p:spTgt spid="7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dissolve">
                                      <p:cBhvr>
                                        <p:cTn id="22" dur="500"/>
                                        <p:tgtEl>
                                          <p:spTgt spid="7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dissolve">
                                      <p:cBhvr>
                                        <p:cTn id="25" dur="500"/>
                                        <p:tgtEl>
                                          <p:spTgt spid="8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dissolve">
                                      <p:cBhvr>
                                        <p:cTn id="28" dur="500"/>
                                        <p:tgtEl>
                                          <p:spTgt spid="8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dissolve">
                                      <p:cBhvr>
                                        <p:cTn id="31" dur="500"/>
                                        <p:tgtEl>
                                          <p:spTgt spid="8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dissolve">
                                      <p:cBhvr>
                                        <p:cTn id="34" dur="500"/>
                                        <p:tgtEl>
                                          <p:spTgt spid="8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dissolve">
                                      <p:cBhvr>
                                        <p:cTn id="3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ED661-C160-52BF-8C4A-C64CBACAB356}"/>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3893DEAE-6035-6AB1-2B0B-99F38E960486}"/>
              </a:ext>
            </a:extLst>
          </p:cNvPr>
          <p:cNvGrpSpPr/>
          <p:nvPr/>
        </p:nvGrpSpPr>
        <p:grpSpPr>
          <a:xfrm>
            <a:off x="1809517" y="1257300"/>
            <a:ext cx="6801083" cy="3893143"/>
            <a:chOff x="1809517" y="1257300"/>
            <a:chExt cx="6801083" cy="3893143"/>
          </a:xfrm>
        </p:grpSpPr>
        <p:pic>
          <p:nvPicPr>
            <p:cNvPr id="46" name="Picture 45">
              <a:extLst>
                <a:ext uri="{FF2B5EF4-FFF2-40B4-BE49-F238E27FC236}">
                  <a16:creationId xmlns:a16="http://schemas.microsoft.com/office/drawing/2014/main" id="{90389110-7676-AF77-5272-B6D5C6E8FD70}"/>
                </a:ext>
              </a:extLst>
            </p:cNvPr>
            <p:cNvPicPr>
              <a:picLocks noChangeAspect="1"/>
            </p:cNvPicPr>
            <p:nvPr/>
          </p:nvPicPr>
          <p:blipFill>
            <a:blip r:embed="rId3"/>
            <a:stretch>
              <a:fillRect/>
            </a:stretch>
          </p:blipFill>
          <p:spPr>
            <a:xfrm>
              <a:off x="1809517" y="1257300"/>
              <a:ext cx="6801083" cy="3893143"/>
            </a:xfrm>
            <a:prstGeom prst="rect">
              <a:avLst/>
            </a:prstGeom>
          </p:spPr>
        </p:pic>
        <p:sp>
          <p:nvSpPr>
            <p:cNvPr id="9" name="TextBox 16">
              <a:extLst>
                <a:ext uri="{FF2B5EF4-FFF2-40B4-BE49-F238E27FC236}">
                  <a16:creationId xmlns:a16="http://schemas.microsoft.com/office/drawing/2014/main" id="{CDD1E533-0D5A-4FA3-717C-9D63DAD681A5}"/>
                </a:ext>
              </a:extLst>
            </p:cNvPr>
            <p:cNvSpPr txBox="1"/>
            <p:nvPr/>
          </p:nvSpPr>
          <p:spPr>
            <a:xfrm>
              <a:off x="3429000" y="1333500"/>
              <a:ext cx="4800600" cy="457200"/>
            </a:xfrm>
            <a:prstGeom prst="rect">
              <a:avLst/>
            </a:prstGeom>
            <a:solidFill>
              <a:schemeClr val="bg1"/>
            </a:solidFill>
          </p:spPr>
          <p:txBody>
            <a:bodyPr lIns="50800" tIns="50800" rIns="50800" bIns="50800" rtlCol="0" anchor="t"/>
            <a:lstStyle/>
            <a:p>
              <a:pPr algn="l">
                <a:lnSpc>
                  <a:spcPts val="3240"/>
                </a:lnSpc>
              </a:pPr>
              <a:r>
                <a:rPr lang="en-US" sz="2200" b="1" dirty="0">
                  <a:solidFill>
                    <a:srgbClr val="009450"/>
                  </a:solidFill>
                  <a:latin typeface="Source Sans Pro Bold"/>
                  <a:ea typeface="Source Sans Pro Bold"/>
                  <a:cs typeface="Source Sans Pro Bold"/>
                  <a:sym typeface="Source Sans Pro Bold"/>
                </a:rPr>
                <a:t>Mike’s Individual Belbin Report</a:t>
              </a:r>
            </a:p>
          </p:txBody>
        </p:sp>
      </p:grpSp>
      <p:pic>
        <p:nvPicPr>
          <p:cNvPr id="31" name="Picture 30">
            <a:extLst>
              <a:ext uri="{FF2B5EF4-FFF2-40B4-BE49-F238E27FC236}">
                <a16:creationId xmlns:a16="http://schemas.microsoft.com/office/drawing/2014/main" id="{C5B1AA4D-46E3-99B5-186D-E30FCED265DE}"/>
              </a:ext>
            </a:extLst>
          </p:cNvPr>
          <p:cNvPicPr>
            <a:picLocks noChangeAspect="1"/>
          </p:cNvPicPr>
          <p:nvPr/>
        </p:nvPicPr>
        <p:blipFill>
          <a:blip r:embed="rId4"/>
          <a:stretch>
            <a:fillRect/>
          </a:stretch>
        </p:blipFill>
        <p:spPr>
          <a:xfrm>
            <a:off x="8079844" y="4869260"/>
            <a:ext cx="9447290" cy="4443587"/>
          </a:xfrm>
          <a:prstGeom prst="rect">
            <a:avLst/>
          </a:prstGeom>
        </p:spPr>
      </p:pic>
      <p:sp>
        <p:nvSpPr>
          <p:cNvPr id="2" name="Freeform 2">
            <a:extLst>
              <a:ext uri="{FF2B5EF4-FFF2-40B4-BE49-F238E27FC236}">
                <a16:creationId xmlns:a16="http://schemas.microsoft.com/office/drawing/2014/main" id="{E1C1FFCF-144C-3C44-AEE0-E802F11B0EB2}"/>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CAB555E2-9022-0A4E-1822-F02B48C3B7A9}"/>
              </a:ext>
            </a:extLst>
          </p:cNvPr>
          <p:cNvSpPr txBox="1"/>
          <p:nvPr/>
        </p:nvSpPr>
        <p:spPr>
          <a:xfrm>
            <a:off x="1246711" y="495300"/>
            <a:ext cx="11652477" cy="845820"/>
          </a:xfrm>
          <a:prstGeom prst="rect">
            <a:avLst/>
          </a:prstGeom>
        </p:spPr>
        <p:txBody>
          <a:bodyPr lIns="0" tIns="0" rIns="0" bIns="0" rtlCol="0" anchor="t">
            <a:spAutoFit/>
          </a:bodyPr>
          <a:lstStyle/>
          <a:p>
            <a:pPr algn="l">
              <a:lnSpc>
                <a:spcPts val="6300"/>
              </a:lnSpc>
            </a:pPr>
            <a:r>
              <a:rPr lang="en-US" sz="6300" dirty="0">
                <a:solidFill>
                  <a:srgbClr val="372A28"/>
                </a:solidFill>
                <a:latin typeface="Source Sans Pro"/>
                <a:ea typeface="Source Sans Pro"/>
                <a:cs typeface="Source Sans Pro"/>
                <a:sym typeface="Source Sans Pro"/>
              </a:rPr>
              <a:t>CREATE YOUR TEAM MAP</a:t>
            </a:r>
          </a:p>
        </p:txBody>
      </p:sp>
      <p:sp>
        <p:nvSpPr>
          <p:cNvPr id="4" name="Freeform 4">
            <a:extLst>
              <a:ext uri="{FF2B5EF4-FFF2-40B4-BE49-F238E27FC236}">
                <a16:creationId xmlns:a16="http://schemas.microsoft.com/office/drawing/2014/main" id="{EDB72B71-01AF-41F3-365F-59A3EFC7D599}"/>
              </a:ext>
            </a:extLst>
          </p:cNvPr>
          <p:cNvSpPr/>
          <p:nvPr/>
        </p:nvSpPr>
        <p:spPr>
          <a:xfrm>
            <a:off x="-533400" y="1341120"/>
            <a:ext cx="2283474" cy="249602"/>
          </a:xfrm>
          <a:custGeom>
            <a:avLst/>
            <a:gdLst/>
            <a:ahLst/>
            <a:cxnLst/>
            <a:rect l="l" t="t" r="r" b="b"/>
            <a:pathLst>
              <a:path w="2283474" h="249602">
                <a:moveTo>
                  <a:pt x="0" y="0"/>
                </a:moveTo>
                <a:lnTo>
                  <a:pt x="2283474" y="0"/>
                </a:lnTo>
                <a:lnTo>
                  <a:pt x="2283474" y="249602"/>
                </a:lnTo>
                <a:lnTo>
                  <a:pt x="0" y="249602"/>
                </a:lnTo>
                <a:lnTo>
                  <a:pt x="0" y="0"/>
                </a:lnTo>
                <a:close/>
              </a:path>
            </a:pathLst>
          </a:custGeom>
          <a:blipFill>
            <a:blip r:embed="rId7">
              <a:alphaModFix amt="80000"/>
              <a:extLst>
                <a:ext uri="{96DAC541-7B7A-43D3-8B79-37D633B846F1}">
                  <asvg:svgBlip xmlns:asvg="http://schemas.microsoft.com/office/drawing/2016/SVG/main" r:embed="rId8"/>
                </a:ext>
              </a:extLst>
            </a:blip>
            <a:stretch>
              <a:fillRect b="-132221"/>
            </a:stretch>
          </a:blipFill>
        </p:spPr>
        <p:txBody>
          <a:bodyPr/>
          <a:lstStyle/>
          <a:p>
            <a:endParaRPr lang="en-US"/>
          </a:p>
        </p:txBody>
      </p:sp>
      <p:sp>
        <p:nvSpPr>
          <p:cNvPr id="5" name="Freeform 5">
            <a:extLst>
              <a:ext uri="{FF2B5EF4-FFF2-40B4-BE49-F238E27FC236}">
                <a16:creationId xmlns:a16="http://schemas.microsoft.com/office/drawing/2014/main" id="{174596B7-CCD5-10AD-B1FF-02FF76B22D1D}"/>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9"/>
            <a:stretch>
              <a:fillRect/>
            </a:stretch>
          </a:blipFill>
        </p:spPr>
        <p:txBody>
          <a:bodyPr/>
          <a:lstStyle/>
          <a:p>
            <a:endParaRPr lang="en-US"/>
          </a:p>
        </p:txBody>
      </p:sp>
      <p:sp>
        <p:nvSpPr>
          <p:cNvPr id="6" name="TextBox 6">
            <a:extLst>
              <a:ext uri="{FF2B5EF4-FFF2-40B4-BE49-F238E27FC236}">
                <a16:creationId xmlns:a16="http://schemas.microsoft.com/office/drawing/2014/main" id="{A208027E-8379-F153-BDA2-858FF4BC20DA}"/>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9D6FE583-94C3-D12F-B8CF-24DB54C910A3}"/>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7" name="Group 14">
            <a:extLst>
              <a:ext uri="{FF2B5EF4-FFF2-40B4-BE49-F238E27FC236}">
                <a16:creationId xmlns:a16="http://schemas.microsoft.com/office/drawing/2014/main" id="{D98176F5-F66B-B113-6CC4-6BFBF4D3F4AF}"/>
              </a:ext>
            </a:extLst>
          </p:cNvPr>
          <p:cNvGrpSpPr/>
          <p:nvPr/>
        </p:nvGrpSpPr>
        <p:grpSpPr>
          <a:xfrm>
            <a:off x="2603944" y="5980806"/>
            <a:ext cx="2082356" cy="2644750"/>
            <a:chOff x="0" y="0"/>
            <a:chExt cx="2776474" cy="3526333"/>
          </a:xfrm>
        </p:grpSpPr>
        <p:sp>
          <p:nvSpPr>
            <p:cNvPr id="18" name="Freeform 15">
              <a:extLst>
                <a:ext uri="{FF2B5EF4-FFF2-40B4-BE49-F238E27FC236}">
                  <a16:creationId xmlns:a16="http://schemas.microsoft.com/office/drawing/2014/main" id="{A35A4252-2725-13AB-21EF-F3301A5BD663}"/>
                </a:ext>
              </a:extLst>
            </p:cNvPr>
            <p:cNvSpPr/>
            <p:nvPr/>
          </p:nvSpPr>
          <p:spPr>
            <a:xfrm>
              <a:off x="-1524" y="-1524"/>
              <a:ext cx="2779522" cy="3529355"/>
            </a:xfrm>
            <a:custGeom>
              <a:avLst/>
              <a:gdLst/>
              <a:ahLst/>
              <a:cxnLst/>
              <a:rect l="l" t="t" r="r" b="b"/>
              <a:pathLst>
                <a:path w="2779522" h="3529355">
                  <a:moveTo>
                    <a:pt x="1524" y="0"/>
                  </a:moveTo>
                  <a:lnTo>
                    <a:pt x="2777998" y="0"/>
                  </a:lnTo>
                  <a:cubicBezTo>
                    <a:pt x="2778887" y="0"/>
                    <a:pt x="2779522" y="762"/>
                    <a:pt x="2779522" y="1524"/>
                  </a:cubicBezTo>
                  <a:lnTo>
                    <a:pt x="2779522" y="3527831"/>
                  </a:lnTo>
                  <a:cubicBezTo>
                    <a:pt x="2779522" y="3528720"/>
                    <a:pt x="2778760" y="3529355"/>
                    <a:pt x="2777998" y="3529355"/>
                  </a:cubicBezTo>
                  <a:lnTo>
                    <a:pt x="1524" y="3529355"/>
                  </a:lnTo>
                  <a:cubicBezTo>
                    <a:pt x="635" y="3529355"/>
                    <a:pt x="0" y="3528593"/>
                    <a:pt x="0" y="3527831"/>
                  </a:cubicBezTo>
                  <a:lnTo>
                    <a:pt x="0" y="1524"/>
                  </a:lnTo>
                  <a:cubicBezTo>
                    <a:pt x="0" y="635"/>
                    <a:pt x="762" y="0"/>
                    <a:pt x="1524" y="0"/>
                  </a:cubicBezTo>
                  <a:moveTo>
                    <a:pt x="1524" y="3056"/>
                  </a:moveTo>
                  <a:lnTo>
                    <a:pt x="1524" y="1524"/>
                  </a:lnTo>
                  <a:lnTo>
                    <a:pt x="3048" y="1524"/>
                  </a:lnTo>
                  <a:lnTo>
                    <a:pt x="3048" y="3527831"/>
                  </a:lnTo>
                  <a:lnTo>
                    <a:pt x="1524" y="3527831"/>
                  </a:lnTo>
                  <a:lnTo>
                    <a:pt x="1524" y="3526300"/>
                  </a:lnTo>
                  <a:lnTo>
                    <a:pt x="2777998" y="3526300"/>
                  </a:lnTo>
                  <a:lnTo>
                    <a:pt x="2777998" y="3527831"/>
                  </a:lnTo>
                  <a:lnTo>
                    <a:pt x="2776474" y="3527831"/>
                  </a:lnTo>
                  <a:lnTo>
                    <a:pt x="2776474" y="1524"/>
                  </a:lnTo>
                  <a:lnTo>
                    <a:pt x="2777998" y="1524"/>
                  </a:lnTo>
                  <a:lnTo>
                    <a:pt x="2777998" y="3056"/>
                  </a:lnTo>
                  <a:lnTo>
                    <a:pt x="1524" y="3056"/>
                  </a:lnTo>
                  <a:close/>
                </a:path>
              </a:pathLst>
            </a:custGeom>
            <a:solidFill>
              <a:srgbClr val="AB1E28"/>
            </a:solidFill>
          </p:spPr>
          <p:txBody>
            <a:bodyPr/>
            <a:lstStyle/>
            <a:p>
              <a:endParaRPr lang="en-US"/>
            </a:p>
          </p:txBody>
        </p:sp>
        <p:sp>
          <p:nvSpPr>
            <p:cNvPr id="19" name="TextBox 16">
              <a:extLst>
                <a:ext uri="{FF2B5EF4-FFF2-40B4-BE49-F238E27FC236}">
                  <a16:creationId xmlns:a16="http://schemas.microsoft.com/office/drawing/2014/main" id="{33C87407-844E-5962-BE16-5DC8797212A9}"/>
                </a:ext>
              </a:extLst>
            </p:cNvPr>
            <p:cNvSpPr txBox="1"/>
            <p:nvPr/>
          </p:nvSpPr>
          <p:spPr>
            <a:xfrm>
              <a:off x="0" y="0"/>
              <a:ext cx="2776474" cy="3526333"/>
            </a:xfrm>
            <a:prstGeom prst="rect">
              <a:avLst/>
            </a:prstGeom>
          </p:spPr>
          <p:txBody>
            <a:bodyPr lIns="50800" tIns="50800" rIns="50800" bIns="50800" rtlCol="0" anchor="t"/>
            <a:lstStyle/>
            <a:p>
              <a:pPr algn="l">
                <a:lnSpc>
                  <a:spcPts val="3240"/>
                </a:lnSpc>
              </a:pPr>
              <a:r>
                <a:rPr lang="en-US" sz="2700" b="1" dirty="0">
                  <a:solidFill>
                    <a:srgbClr val="00B050"/>
                  </a:solidFill>
                  <a:latin typeface="Source Sans Pro Bold"/>
                  <a:ea typeface="Source Sans Pro Bold"/>
                  <a:cs typeface="Source Sans Pro Bold"/>
                  <a:sym typeface="Source Sans Pro Bold"/>
                </a:rPr>
                <a:t>Write 1, 2, and 3 by the appropriate TOP THREE roles in green</a:t>
              </a:r>
            </a:p>
          </p:txBody>
        </p:sp>
      </p:grpSp>
      <p:grpSp>
        <p:nvGrpSpPr>
          <p:cNvPr id="23" name="Group 20">
            <a:extLst>
              <a:ext uri="{FF2B5EF4-FFF2-40B4-BE49-F238E27FC236}">
                <a16:creationId xmlns:a16="http://schemas.microsoft.com/office/drawing/2014/main" id="{AC22093D-152A-E703-5F46-0ABAA3D902DA}"/>
              </a:ext>
            </a:extLst>
          </p:cNvPr>
          <p:cNvGrpSpPr/>
          <p:nvPr/>
        </p:nvGrpSpPr>
        <p:grpSpPr>
          <a:xfrm>
            <a:off x="1905000" y="4610100"/>
            <a:ext cx="6391337" cy="458079"/>
            <a:chOff x="0" y="0"/>
            <a:chExt cx="7010400" cy="349072"/>
          </a:xfrm>
          <a:solidFill>
            <a:srgbClr val="FFFF00">
              <a:alpha val="41000"/>
            </a:srgbClr>
          </a:solidFill>
        </p:grpSpPr>
        <p:sp>
          <p:nvSpPr>
            <p:cNvPr id="24" name="Freeform 21">
              <a:extLst>
                <a:ext uri="{FF2B5EF4-FFF2-40B4-BE49-F238E27FC236}">
                  <a16:creationId xmlns:a16="http://schemas.microsoft.com/office/drawing/2014/main" id="{DC3D96E6-19E5-98F4-202F-07CD590F6A38}"/>
                </a:ext>
              </a:extLst>
            </p:cNvPr>
            <p:cNvSpPr/>
            <p:nvPr/>
          </p:nvSpPr>
          <p:spPr>
            <a:xfrm>
              <a:off x="0" y="0"/>
              <a:ext cx="7010400" cy="349123"/>
            </a:xfrm>
            <a:custGeom>
              <a:avLst/>
              <a:gdLst/>
              <a:ahLst/>
              <a:cxnLst/>
              <a:rect l="l" t="t" r="r" b="b"/>
              <a:pathLst>
                <a:path w="7010400" h="349123">
                  <a:moveTo>
                    <a:pt x="0" y="0"/>
                  </a:moveTo>
                  <a:lnTo>
                    <a:pt x="7010400" y="0"/>
                  </a:lnTo>
                  <a:lnTo>
                    <a:pt x="7010400" y="349123"/>
                  </a:lnTo>
                  <a:lnTo>
                    <a:pt x="0" y="349123"/>
                  </a:lnTo>
                  <a:close/>
                </a:path>
              </a:pathLst>
            </a:custGeom>
            <a:grpFill/>
          </p:spPr>
          <p:txBody>
            <a:bodyPr/>
            <a:lstStyle/>
            <a:p>
              <a:endParaRPr lang="en-US" dirty="0"/>
            </a:p>
          </p:txBody>
        </p:sp>
      </p:grpSp>
      <p:grpSp>
        <p:nvGrpSpPr>
          <p:cNvPr id="20" name="Group 17">
            <a:extLst>
              <a:ext uri="{FF2B5EF4-FFF2-40B4-BE49-F238E27FC236}">
                <a16:creationId xmlns:a16="http://schemas.microsoft.com/office/drawing/2014/main" id="{B9DF1DBF-1AE3-80E4-A832-665101359435}"/>
              </a:ext>
            </a:extLst>
          </p:cNvPr>
          <p:cNvGrpSpPr/>
          <p:nvPr/>
        </p:nvGrpSpPr>
        <p:grpSpPr>
          <a:xfrm>
            <a:off x="5377377" y="5980806"/>
            <a:ext cx="2204018" cy="2644750"/>
            <a:chOff x="0" y="0"/>
            <a:chExt cx="2938691" cy="3526333"/>
          </a:xfrm>
        </p:grpSpPr>
        <p:sp>
          <p:nvSpPr>
            <p:cNvPr id="21" name="Freeform 18">
              <a:extLst>
                <a:ext uri="{FF2B5EF4-FFF2-40B4-BE49-F238E27FC236}">
                  <a16:creationId xmlns:a16="http://schemas.microsoft.com/office/drawing/2014/main" id="{B9A6AE2C-E750-086F-522F-D930D866B3A2}"/>
                </a:ext>
              </a:extLst>
            </p:cNvPr>
            <p:cNvSpPr/>
            <p:nvPr/>
          </p:nvSpPr>
          <p:spPr>
            <a:xfrm>
              <a:off x="-1524" y="-1524"/>
              <a:ext cx="2941701" cy="3529355"/>
            </a:xfrm>
            <a:custGeom>
              <a:avLst/>
              <a:gdLst/>
              <a:ahLst/>
              <a:cxnLst/>
              <a:rect l="l" t="t" r="r" b="b"/>
              <a:pathLst>
                <a:path w="2941701" h="3529355">
                  <a:moveTo>
                    <a:pt x="1524" y="0"/>
                  </a:moveTo>
                  <a:lnTo>
                    <a:pt x="2940177" y="0"/>
                  </a:lnTo>
                  <a:cubicBezTo>
                    <a:pt x="2941066" y="0"/>
                    <a:pt x="2941701" y="762"/>
                    <a:pt x="2941701" y="1524"/>
                  </a:cubicBezTo>
                  <a:lnTo>
                    <a:pt x="2941701" y="3527831"/>
                  </a:lnTo>
                  <a:cubicBezTo>
                    <a:pt x="2941701" y="3528720"/>
                    <a:pt x="2940939" y="3529355"/>
                    <a:pt x="2940177" y="3529355"/>
                  </a:cubicBezTo>
                  <a:lnTo>
                    <a:pt x="1524" y="3529355"/>
                  </a:lnTo>
                  <a:cubicBezTo>
                    <a:pt x="635" y="3529355"/>
                    <a:pt x="0" y="3528593"/>
                    <a:pt x="0" y="3527831"/>
                  </a:cubicBezTo>
                  <a:lnTo>
                    <a:pt x="0" y="1524"/>
                  </a:lnTo>
                  <a:cubicBezTo>
                    <a:pt x="0" y="635"/>
                    <a:pt x="762" y="0"/>
                    <a:pt x="1524" y="0"/>
                  </a:cubicBezTo>
                  <a:moveTo>
                    <a:pt x="1524" y="3056"/>
                  </a:moveTo>
                  <a:lnTo>
                    <a:pt x="1524" y="1524"/>
                  </a:lnTo>
                  <a:lnTo>
                    <a:pt x="3048" y="1524"/>
                  </a:lnTo>
                  <a:lnTo>
                    <a:pt x="3048" y="3527831"/>
                  </a:lnTo>
                  <a:lnTo>
                    <a:pt x="1524" y="3527831"/>
                  </a:lnTo>
                  <a:lnTo>
                    <a:pt x="1524" y="3526300"/>
                  </a:lnTo>
                  <a:lnTo>
                    <a:pt x="2940177" y="3526300"/>
                  </a:lnTo>
                  <a:lnTo>
                    <a:pt x="2940177" y="3527831"/>
                  </a:lnTo>
                  <a:lnTo>
                    <a:pt x="2938653" y="3527831"/>
                  </a:lnTo>
                  <a:lnTo>
                    <a:pt x="2938653" y="1524"/>
                  </a:lnTo>
                  <a:lnTo>
                    <a:pt x="2940177" y="1524"/>
                  </a:lnTo>
                  <a:lnTo>
                    <a:pt x="2940177" y="3056"/>
                  </a:lnTo>
                  <a:lnTo>
                    <a:pt x="1524" y="3056"/>
                  </a:lnTo>
                  <a:close/>
                </a:path>
              </a:pathLst>
            </a:custGeom>
            <a:solidFill>
              <a:srgbClr val="A0326E"/>
            </a:solidFill>
          </p:spPr>
          <p:txBody>
            <a:bodyPr/>
            <a:lstStyle/>
            <a:p>
              <a:endParaRPr lang="en-US"/>
            </a:p>
          </p:txBody>
        </p:sp>
        <p:sp>
          <p:nvSpPr>
            <p:cNvPr id="22" name="TextBox 19">
              <a:extLst>
                <a:ext uri="{FF2B5EF4-FFF2-40B4-BE49-F238E27FC236}">
                  <a16:creationId xmlns:a16="http://schemas.microsoft.com/office/drawing/2014/main" id="{38629D76-2D4F-990A-93A7-48B6FEB32624}"/>
                </a:ext>
              </a:extLst>
            </p:cNvPr>
            <p:cNvSpPr txBox="1"/>
            <p:nvPr/>
          </p:nvSpPr>
          <p:spPr>
            <a:xfrm>
              <a:off x="0" y="0"/>
              <a:ext cx="2938691" cy="3526333"/>
            </a:xfrm>
            <a:prstGeom prst="rect">
              <a:avLst/>
            </a:prstGeom>
          </p:spPr>
          <p:txBody>
            <a:bodyPr lIns="50800" tIns="50800" rIns="50800" bIns="50800" rtlCol="0" anchor="t"/>
            <a:lstStyle/>
            <a:p>
              <a:pPr algn="l">
                <a:lnSpc>
                  <a:spcPts val="3240"/>
                </a:lnSpc>
              </a:pPr>
              <a:r>
                <a:rPr lang="en-US" sz="2700" b="1" dirty="0">
                  <a:solidFill>
                    <a:srgbClr val="FF0000"/>
                  </a:solidFill>
                  <a:latin typeface="Source Sans Pro Bold"/>
                  <a:ea typeface="Source Sans Pro Bold"/>
                  <a:cs typeface="Source Sans Pro Bold"/>
                  <a:sym typeface="Source Sans Pro Bold"/>
                </a:rPr>
                <a:t>Write 7, 8 and 9 by the appropriate BOTTOM THREE roles in red</a:t>
              </a:r>
            </a:p>
          </p:txBody>
        </p:sp>
      </p:grpSp>
      <p:sp>
        <p:nvSpPr>
          <p:cNvPr id="30" name="TextBox 28">
            <a:extLst>
              <a:ext uri="{FF2B5EF4-FFF2-40B4-BE49-F238E27FC236}">
                <a16:creationId xmlns:a16="http://schemas.microsoft.com/office/drawing/2014/main" id="{E325F22D-6465-A24A-94AC-240EB48FD2E4}"/>
              </a:ext>
            </a:extLst>
          </p:cNvPr>
          <p:cNvSpPr txBox="1"/>
          <p:nvPr/>
        </p:nvSpPr>
        <p:spPr>
          <a:xfrm>
            <a:off x="641580" y="2367721"/>
            <a:ext cx="109172" cy="1153108"/>
          </a:xfrm>
          <a:prstGeom prst="rect">
            <a:avLst/>
          </a:prstGeom>
        </p:spPr>
        <p:txBody>
          <a:bodyPr lIns="0" tIns="0" rIns="0" bIns="0" rtlCol="0" anchor="t">
            <a:spAutoFit/>
          </a:bodyPr>
          <a:lstStyle/>
          <a:p>
            <a:pPr algn="l">
              <a:lnSpc>
                <a:spcPts val="10240"/>
              </a:lnSpc>
            </a:pPr>
            <a:r>
              <a:rPr lang="en-US" sz="4389" i="1">
                <a:solidFill>
                  <a:srgbClr val="A0326E"/>
                </a:solidFill>
                <a:latin typeface="Source Sans Pro Italics"/>
                <a:ea typeface="Source Sans Pro Italics"/>
                <a:cs typeface="Source Sans Pro Italics"/>
                <a:sym typeface="Source Sans Pro Italics"/>
              </a:rPr>
              <a:t> </a:t>
            </a:r>
          </a:p>
        </p:txBody>
      </p:sp>
      <p:cxnSp>
        <p:nvCxnSpPr>
          <p:cNvPr id="34" name="Curved Connector 33">
            <a:extLst>
              <a:ext uri="{FF2B5EF4-FFF2-40B4-BE49-F238E27FC236}">
                <a16:creationId xmlns:a16="http://schemas.microsoft.com/office/drawing/2014/main" id="{3F6B8A04-8049-55BD-B41C-16E887665784}"/>
              </a:ext>
            </a:extLst>
          </p:cNvPr>
          <p:cNvCxnSpPr>
            <a:cxnSpLocks/>
          </p:cNvCxnSpPr>
          <p:nvPr/>
        </p:nvCxnSpPr>
        <p:spPr>
          <a:xfrm>
            <a:off x="5181600" y="5219700"/>
            <a:ext cx="3124200" cy="2971800"/>
          </a:xfrm>
          <a:prstGeom prst="curvedConnector3">
            <a:avLst>
              <a:gd name="adj1" fmla="val 50000"/>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5ACE1A36-37DD-A946-8880-B71DCCBD251A}"/>
              </a:ext>
            </a:extLst>
          </p:cNvPr>
          <p:cNvCxnSpPr>
            <a:cxnSpLocks/>
          </p:cNvCxnSpPr>
          <p:nvPr/>
        </p:nvCxnSpPr>
        <p:spPr>
          <a:xfrm>
            <a:off x="7581395" y="5193162"/>
            <a:ext cx="724405" cy="407538"/>
          </a:xfrm>
          <a:prstGeom prst="curvedConnector3">
            <a:avLst>
              <a:gd name="adj1" fmla="val 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8">
            <a:extLst>
              <a:ext uri="{FF2B5EF4-FFF2-40B4-BE49-F238E27FC236}">
                <a16:creationId xmlns:a16="http://schemas.microsoft.com/office/drawing/2014/main" id="{75EA9BCF-657A-0B89-1721-E6D1A5FE242D}"/>
              </a:ext>
            </a:extLst>
          </p:cNvPr>
          <p:cNvGrpSpPr/>
          <p:nvPr/>
        </p:nvGrpSpPr>
        <p:grpSpPr>
          <a:xfrm>
            <a:off x="4343400" y="4457700"/>
            <a:ext cx="1681163" cy="762000"/>
            <a:chOff x="0" y="0"/>
            <a:chExt cx="1515377" cy="584200"/>
          </a:xfrm>
        </p:grpSpPr>
        <p:sp>
          <p:nvSpPr>
            <p:cNvPr id="12" name="Freeform 9">
              <a:extLst>
                <a:ext uri="{FF2B5EF4-FFF2-40B4-BE49-F238E27FC236}">
                  <a16:creationId xmlns:a16="http://schemas.microsoft.com/office/drawing/2014/main" id="{DF085869-ECBB-9608-C1A2-402D70C11BB7}"/>
                </a:ext>
              </a:extLst>
            </p:cNvPr>
            <p:cNvSpPr/>
            <p:nvPr/>
          </p:nvSpPr>
          <p:spPr>
            <a:xfrm>
              <a:off x="0" y="0"/>
              <a:ext cx="1515364" cy="584200"/>
            </a:xfrm>
            <a:custGeom>
              <a:avLst/>
              <a:gdLst/>
              <a:ahLst/>
              <a:cxnLst/>
              <a:rect l="l" t="t" r="r" b="b"/>
              <a:pathLst>
                <a:path w="1515364" h="584200">
                  <a:moveTo>
                    <a:pt x="0" y="292100"/>
                  </a:moveTo>
                  <a:cubicBezTo>
                    <a:pt x="0" y="94107"/>
                    <a:pt x="398526" y="0"/>
                    <a:pt x="757682" y="0"/>
                  </a:cubicBezTo>
                  <a:cubicBezTo>
                    <a:pt x="1116838" y="0"/>
                    <a:pt x="1515364" y="94107"/>
                    <a:pt x="1515364" y="292100"/>
                  </a:cubicBezTo>
                  <a:lnTo>
                    <a:pt x="1458214" y="292100"/>
                  </a:lnTo>
                  <a:lnTo>
                    <a:pt x="1515364" y="292100"/>
                  </a:lnTo>
                  <a:cubicBezTo>
                    <a:pt x="1515364" y="490093"/>
                    <a:pt x="1116838" y="584200"/>
                    <a:pt x="757682" y="584200"/>
                  </a:cubicBezTo>
                  <a:lnTo>
                    <a:pt x="757682" y="527050"/>
                  </a:lnTo>
                  <a:lnTo>
                    <a:pt x="757682" y="584200"/>
                  </a:lnTo>
                  <a:cubicBezTo>
                    <a:pt x="398526" y="584200"/>
                    <a:pt x="0" y="490093"/>
                    <a:pt x="0" y="292100"/>
                  </a:cubicBezTo>
                  <a:lnTo>
                    <a:pt x="57150" y="292100"/>
                  </a:lnTo>
                  <a:lnTo>
                    <a:pt x="114300" y="292100"/>
                  </a:lnTo>
                  <a:lnTo>
                    <a:pt x="57150" y="292100"/>
                  </a:lnTo>
                  <a:lnTo>
                    <a:pt x="0" y="292100"/>
                  </a:lnTo>
                  <a:moveTo>
                    <a:pt x="114300" y="292100"/>
                  </a:moveTo>
                  <a:cubicBezTo>
                    <a:pt x="114300" y="323723"/>
                    <a:pt x="88773" y="349250"/>
                    <a:pt x="57150" y="349250"/>
                  </a:cubicBezTo>
                  <a:cubicBezTo>
                    <a:pt x="25527" y="349250"/>
                    <a:pt x="0" y="323723"/>
                    <a:pt x="0" y="292100"/>
                  </a:cubicBezTo>
                  <a:cubicBezTo>
                    <a:pt x="0" y="260477"/>
                    <a:pt x="25527" y="234950"/>
                    <a:pt x="57150" y="234950"/>
                  </a:cubicBezTo>
                  <a:cubicBezTo>
                    <a:pt x="88773" y="234950"/>
                    <a:pt x="114300" y="260477"/>
                    <a:pt x="114300" y="292100"/>
                  </a:cubicBezTo>
                  <a:cubicBezTo>
                    <a:pt x="114300" y="353568"/>
                    <a:pt x="343027" y="469900"/>
                    <a:pt x="757682" y="469900"/>
                  </a:cubicBezTo>
                  <a:cubicBezTo>
                    <a:pt x="1172337" y="469900"/>
                    <a:pt x="1401064" y="353568"/>
                    <a:pt x="1401064" y="292100"/>
                  </a:cubicBezTo>
                  <a:cubicBezTo>
                    <a:pt x="1401064" y="230632"/>
                    <a:pt x="1172337" y="114300"/>
                    <a:pt x="757682" y="114300"/>
                  </a:cubicBezTo>
                  <a:lnTo>
                    <a:pt x="757682" y="57150"/>
                  </a:lnTo>
                  <a:lnTo>
                    <a:pt x="757682" y="114300"/>
                  </a:lnTo>
                  <a:cubicBezTo>
                    <a:pt x="343027" y="114300"/>
                    <a:pt x="114300" y="230632"/>
                    <a:pt x="114300" y="292100"/>
                  </a:cubicBezTo>
                  <a:close/>
                </a:path>
              </a:pathLst>
            </a:custGeom>
            <a:solidFill>
              <a:srgbClr val="008000"/>
            </a:solidFill>
          </p:spPr>
          <p:txBody>
            <a:bodyPr/>
            <a:lstStyle/>
            <a:p>
              <a:endParaRPr lang="en-US"/>
            </a:p>
          </p:txBody>
        </p:sp>
      </p:grpSp>
      <p:grpSp>
        <p:nvGrpSpPr>
          <p:cNvPr id="14" name="Group 11">
            <a:extLst>
              <a:ext uri="{FF2B5EF4-FFF2-40B4-BE49-F238E27FC236}">
                <a16:creationId xmlns:a16="http://schemas.microsoft.com/office/drawing/2014/main" id="{10C2C0C4-2CEA-FCEC-421C-5579387F9E66}"/>
              </a:ext>
            </a:extLst>
          </p:cNvPr>
          <p:cNvGrpSpPr/>
          <p:nvPr/>
        </p:nvGrpSpPr>
        <p:grpSpPr>
          <a:xfrm>
            <a:off x="7010400" y="4457700"/>
            <a:ext cx="1681149" cy="762000"/>
            <a:chOff x="0" y="0"/>
            <a:chExt cx="1599286" cy="584200"/>
          </a:xfrm>
        </p:grpSpPr>
        <p:sp>
          <p:nvSpPr>
            <p:cNvPr id="15" name="Freeform 12">
              <a:extLst>
                <a:ext uri="{FF2B5EF4-FFF2-40B4-BE49-F238E27FC236}">
                  <a16:creationId xmlns:a16="http://schemas.microsoft.com/office/drawing/2014/main" id="{B9DA50A3-F65B-E099-51F9-EE01EF005827}"/>
                </a:ext>
              </a:extLst>
            </p:cNvPr>
            <p:cNvSpPr/>
            <p:nvPr/>
          </p:nvSpPr>
          <p:spPr>
            <a:xfrm>
              <a:off x="0" y="0"/>
              <a:ext cx="1599184" cy="584200"/>
            </a:xfrm>
            <a:custGeom>
              <a:avLst/>
              <a:gdLst/>
              <a:ahLst/>
              <a:cxnLst/>
              <a:rect l="l" t="t" r="r" b="b"/>
              <a:pathLst>
                <a:path w="1599184" h="584200">
                  <a:moveTo>
                    <a:pt x="0" y="292100"/>
                  </a:moveTo>
                  <a:cubicBezTo>
                    <a:pt x="0" y="93218"/>
                    <a:pt x="419735" y="0"/>
                    <a:pt x="799592" y="0"/>
                  </a:cubicBezTo>
                  <a:cubicBezTo>
                    <a:pt x="1179449" y="0"/>
                    <a:pt x="1599184" y="93218"/>
                    <a:pt x="1599184" y="292100"/>
                  </a:cubicBezTo>
                  <a:lnTo>
                    <a:pt x="1542034" y="292100"/>
                  </a:lnTo>
                  <a:lnTo>
                    <a:pt x="1599184" y="292100"/>
                  </a:lnTo>
                  <a:cubicBezTo>
                    <a:pt x="1599184" y="490982"/>
                    <a:pt x="1179449" y="584200"/>
                    <a:pt x="799592" y="584200"/>
                  </a:cubicBezTo>
                  <a:lnTo>
                    <a:pt x="799592" y="527050"/>
                  </a:lnTo>
                  <a:lnTo>
                    <a:pt x="799592" y="584200"/>
                  </a:lnTo>
                  <a:cubicBezTo>
                    <a:pt x="419735" y="584200"/>
                    <a:pt x="0" y="490982"/>
                    <a:pt x="0" y="292100"/>
                  </a:cubicBezTo>
                  <a:lnTo>
                    <a:pt x="57150" y="292100"/>
                  </a:lnTo>
                  <a:lnTo>
                    <a:pt x="114300" y="292100"/>
                  </a:lnTo>
                  <a:lnTo>
                    <a:pt x="57150" y="292100"/>
                  </a:lnTo>
                  <a:lnTo>
                    <a:pt x="0" y="292100"/>
                  </a:lnTo>
                  <a:moveTo>
                    <a:pt x="114300" y="292100"/>
                  </a:moveTo>
                  <a:cubicBezTo>
                    <a:pt x="114300" y="323723"/>
                    <a:pt x="88773" y="349250"/>
                    <a:pt x="57150" y="349250"/>
                  </a:cubicBezTo>
                  <a:cubicBezTo>
                    <a:pt x="25527" y="349250"/>
                    <a:pt x="0" y="323723"/>
                    <a:pt x="0" y="292100"/>
                  </a:cubicBezTo>
                  <a:cubicBezTo>
                    <a:pt x="0" y="260477"/>
                    <a:pt x="25527" y="234950"/>
                    <a:pt x="57150" y="234950"/>
                  </a:cubicBezTo>
                  <a:cubicBezTo>
                    <a:pt x="88773" y="234950"/>
                    <a:pt x="114300" y="260477"/>
                    <a:pt x="114300" y="292100"/>
                  </a:cubicBezTo>
                  <a:cubicBezTo>
                    <a:pt x="114300" y="352806"/>
                    <a:pt x="359410" y="469900"/>
                    <a:pt x="799592" y="469900"/>
                  </a:cubicBezTo>
                  <a:cubicBezTo>
                    <a:pt x="1239774" y="469900"/>
                    <a:pt x="1484884" y="352806"/>
                    <a:pt x="1484884" y="292100"/>
                  </a:cubicBezTo>
                  <a:cubicBezTo>
                    <a:pt x="1484884" y="231394"/>
                    <a:pt x="1239901" y="114300"/>
                    <a:pt x="799592" y="114300"/>
                  </a:cubicBezTo>
                  <a:lnTo>
                    <a:pt x="799592" y="57150"/>
                  </a:lnTo>
                  <a:lnTo>
                    <a:pt x="799592" y="114300"/>
                  </a:lnTo>
                  <a:cubicBezTo>
                    <a:pt x="359410" y="114300"/>
                    <a:pt x="114300" y="231394"/>
                    <a:pt x="114300" y="292100"/>
                  </a:cubicBezTo>
                  <a:close/>
                </a:path>
              </a:pathLst>
            </a:custGeom>
            <a:solidFill>
              <a:srgbClr val="FF3300"/>
            </a:solidFill>
          </p:spPr>
          <p:txBody>
            <a:bodyPr/>
            <a:lstStyle/>
            <a:p>
              <a:endParaRPr lang="en-US"/>
            </a:p>
          </p:txBody>
        </p:sp>
      </p:grpSp>
    </p:spTree>
    <p:extLst>
      <p:ext uri="{BB962C8B-B14F-4D97-AF65-F5344CB8AC3E}">
        <p14:creationId xmlns:p14="http://schemas.microsoft.com/office/powerpoint/2010/main" val="424738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4"/>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322E7-73E4-8A06-C6E0-19D1499B6C4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6F8806-C2EE-DAB3-E2C8-BAF3C3752E35}"/>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3D8DF085-A5F9-615A-66A4-29F7320AD163}"/>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8FB4F6C6-DB1A-C18C-E8C1-1A0A76804B55}"/>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A429DE2F-3632-65BF-4D4F-ED20E31A3B92}"/>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7">
            <a:extLst>
              <a:ext uri="{FF2B5EF4-FFF2-40B4-BE49-F238E27FC236}">
                <a16:creationId xmlns:a16="http://schemas.microsoft.com/office/drawing/2014/main" id="{A1E51825-D701-0005-D405-1B4D90D0C5FB}"/>
              </a:ext>
            </a:extLst>
          </p:cNvPr>
          <p:cNvSpPr txBox="1"/>
          <p:nvPr/>
        </p:nvSpPr>
        <p:spPr>
          <a:xfrm>
            <a:off x="1246711" y="1123950"/>
            <a:ext cx="16012589" cy="2084801"/>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1: REVIEW THINKING, ACTION, AND PEOPLE CATEGORIES</a:t>
            </a:r>
          </a:p>
          <a:p>
            <a:pPr algn="l">
              <a:lnSpc>
                <a:spcPts val="5400"/>
              </a:lnSpc>
            </a:pPr>
            <a:r>
              <a:rPr lang="en-US" sz="5400" dirty="0">
                <a:solidFill>
                  <a:srgbClr val="372A28"/>
                </a:solidFill>
                <a:latin typeface="Source Sans Pro"/>
                <a:ea typeface="Source Sans Pro"/>
                <a:cs typeface="Source Sans Pro"/>
                <a:sym typeface="Source Sans Pro"/>
              </a:rPr>
              <a:t> </a:t>
            </a:r>
          </a:p>
        </p:txBody>
      </p:sp>
      <p:pic>
        <p:nvPicPr>
          <p:cNvPr id="11" name="Picture 2">
            <a:extLst>
              <a:ext uri="{FF2B5EF4-FFF2-40B4-BE49-F238E27FC236}">
                <a16:creationId xmlns:a16="http://schemas.microsoft.com/office/drawing/2014/main" id="{03786B9D-2EC5-24BC-5CC3-D70D3926530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411" b="8881"/>
          <a:stretch/>
        </p:blipFill>
        <p:spPr bwMode="auto">
          <a:xfrm>
            <a:off x="2209800" y="2705100"/>
            <a:ext cx="12946380" cy="5628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03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57F4-9DC1-4233-F95E-C215C47200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FF1B5B-DF6C-D196-4611-9996CDB80207}"/>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34AEF2AE-A1B0-21C1-3105-4867A30ACF96}"/>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3DC4C81F-E088-1284-8D8C-489CFE7F1E0A}"/>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9E369BE1-3C64-1356-37EC-B3A213F3A027}"/>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TextBox 7">
            <a:extLst>
              <a:ext uri="{FF2B5EF4-FFF2-40B4-BE49-F238E27FC236}">
                <a16:creationId xmlns:a16="http://schemas.microsoft.com/office/drawing/2014/main" id="{762C0AEA-17A7-EF8D-5FA9-D25CF1EA573F}"/>
              </a:ext>
            </a:extLst>
          </p:cNvPr>
          <p:cNvSpPr txBox="1"/>
          <p:nvPr/>
        </p:nvSpPr>
        <p:spPr>
          <a:xfrm>
            <a:off x="1246711" y="1123950"/>
            <a:ext cx="16012589" cy="1392304"/>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2: CREATE A CHART TO ANALYZE YOUR </a:t>
            </a:r>
            <a:br>
              <a:rPr lang="en-US" sz="5400" dirty="0">
                <a:solidFill>
                  <a:srgbClr val="372A28"/>
                </a:solidFill>
                <a:latin typeface="Source Sans Pro"/>
                <a:ea typeface="Source Sans Pro"/>
                <a:cs typeface="Source Sans Pro"/>
                <a:sym typeface="Source Sans Pro"/>
              </a:rPr>
            </a:br>
            <a:r>
              <a:rPr lang="en-US" sz="5400" dirty="0">
                <a:solidFill>
                  <a:srgbClr val="372A28"/>
                </a:solidFill>
                <a:latin typeface="Source Sans Pro"/>
                <a:ea typeface="Source Sans Pro"/>
                <a:cs typeface="Source Sans Pro"/>
                <a:sym typeface="Source Sans Pro"/>
              </a:rPr>
              <a:t>TEAM MAP</a:t>
            </a:r>
          </a:p>
        </p:txBody>
      </p:sp>
      <p:pic>
        <p:nvPicPr>
          <p:cNvPr id="4" name="Picture 2">
            <a:extLst>
              <a:ext uri="{FF2B5EF4-FFF2-40B4-BE49-F238E27FC236}">
                <a16:creationId xmlns:a16="http://schemas.microsoft.com/office/drawing/2014/main" id="{7334137E-5FFF-67D1-A128-2608A6C4DE1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92" t="13677" r="18913" b="9331"/>
          <a:stretch/>
        </p:blipFill>
        <p:spPr bwMode="auto">
          <a:xfrm>
            <a:off x="2590800" y="2628900"/>
            <a:ext cx="11277600" cy="6232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536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39A10-5F61-8A29-6F40-DBC63CEE0B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D71C8F-5D56-D19A-11A1-7DFE321BD952}"/>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D0026995-8C7C-FDF4-86FB-7967DC84805A}"/>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7B7DC62D-BB21-54B8-B958-28333026A1A6}"/>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AC951C34-C6FB-FE5D-D2F9-017542B89A67}"/>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TextBox 7">
            <a:extLst>
              <a:ext uri="{FF2B5EF4-FFF2-40B4-BE49-F238E27FC236}">
                <a16:creationId xmlns:a16="http://schemas.microsoft.com/office/drawing/2014/main" id="{3B29581F-F726-50F7-5444-833A533B541F}"/>
              </a:ext>
            </a:extLst>
          </p:cNvPr>
          <p:cNvSpPr txBox="1"/>
          <p:nvPr/>
        </p:nvSpPr>
        <p:spPr>
          <a:xfrm>
            <a:off x="1246711" y="1123950"/>
            <a:ext cx="16012589" cy="1392304"/>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3: REVIEW SURPLUS, VOID, AND SCARCE RESOURCE DEFINITIONS</a:t>
            </a:r>
          </a:p>
        </p:txBody>
      </p:sp>
      <p:pic>
        <p:nvPicPr>
          <p:cNvPr id="4" name="Picture 2">
            <a:extLst>
              <a:ext uri="{FF2B5EF4-FFF2-40B4-BE49-F238E27FC236}">
                <a16:creationId xmlns:a16="http://schemas.microsoft.com/office/drawing/2014/main" id="{AE86500E-8FC3-BAFD-F9F9-274B663F66D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5247" b="9530"/>
          <a:stretch/>
        </p:blipFill>
        <p:spPr bwMode="auto">
          <a:xfrm>
            <a:off x="1752600" y="2857500"/>
            <a:ext cx="14092518"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184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3135-0147-4DC5-159E-137CA17BA0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4D91E90-31A7-E1B4-F281-BD3C75BFBCA4}"/>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7629CECC-4538-9070-3B52-95697E932461}"/>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75DB6A52-37D0-FE0B-1AE4-FE9DF8106E65}"/>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F52ED44A-8DCA-131B-A363-16747425909D}"/>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TextBox 7">
            <a:extLst>
              <a:ext uri="{FF2B5EF4-FFF2-40B4-BE49-F238E27FC236}">
                <a16:creationId xmlns:a16="http://schemas.microsoft.com/office/drawing/2014/main" id="{DB5F7327-9A42-4F5A-A6B2-F108E1D6B265}"/>
              </a:ext>
            </a:extLst>
          </p:cNvPr>
          <p:cNvSpPr txBox="1"/>
          <p:nvPr/>
        </p:nvSpPr>
        <p:spPr>
          <a:xfrm>
            <a:off x="1246711" y="1123950"/>
            <a:ext cx="16012589" cy="1392304"/>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4: IDENTIFY SURPLUSES, VOIDS, AND SCARCE RESOURCES</a:t>
            </a:r>
          </a:p>
        </p:txBody>
      </p:sp>
      <p:pic>
        <p:nvPicPr>
          <p:cNvPr id="10" name="Picture 2">
            <a:extLst>
              <a:ext uri="{FF2B5EF4-FFF2-40B4-BE49-F238E27FC236}">
                <a16:creationId xmlns:a16="http://schemas.microsoft.com/office/drawing/2014/main" id="{DBEAEC52-77C9-0A94-A103-0861DF71ACE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5874" b="9580"/>
          <a:stretch/>
        </p:blipFill>
        <p:spPr bwMode="auto">
          <a:xfrm>
            <a:off x="1981200" y="2781300"/>
            <a:ext cx="13519533"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794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846BD-73CB-FB2A-0E68-90DB939741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96B844-B8A6-F98E-C15D-214572CCAF8C}"/>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AF5C0A5B-F351-1FBB-F607-DA284A217E74}"/>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B55DDB6E-E560-BA39-4002-EFC4769483EB}"/>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A3966357-3C0C-CB36-9C65-83B46B1B9185}"/>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TextBox 7">
            <a:extLst>
              <a:ext uri="{FF2B5EF4-FFF2-40B4-BE49-F238E27FC236}">
                <a16:creationId xmlns:a16="http://schemas.microsoft.com/office/drawing/2014/main" id="{D05F4C7C-060C-A3DD-0CE6-86FAB8ED12D2}"/>
              </a:ext>
            </a:extLst>
          </p:cNvPr>
          <p:cNvSpPr txBox="1"/>
          <p:nvPr/>
        </p:nvSpPr>
        <p:spPr>
          <a:xfrm>
            <a:off x="1246711" y="1123950"/>
            <a:ext cx="16012589" cy="1392304"/>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5: DOCUMENT SURPLUSES, VOIDS, AND SCARCE RESOURCES</a:t>
            </a:r>
          </a:p>
        </p:txBody>
      </p:sp>
      <p:pic>
        <p:nvPicPr>
          <p:cNvPr id="4" name="Picture 2">
            <a:extLst>
              <a:ext uri="{FF2B5EF4-FFF2-40B4-BE49-F238E27FC236}">
                <a16:creationId xmlns:a16="http://schemas.microsoft.com/office/drawing/2014/main" id="{75A4C7FA-7F4C-4CB9-ADB4-ED4710C8143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469" b="9005"/>
          <a:stretch/>
        </p:blipFill>
        <p:spPr bwMode="auto">
          <a:xfrm>
            <a:off x="2286000" y="2552700"/>
            <a:ext cx="13820209" cy="596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085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AC3A1-17F7-6B47-0FC2-3063861934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F9FFC6-3005-E3F6-0D1A-BF6D2FE34927}"/>
              </a:ext>
            </a:extLst>
          </p:cNvPr>
          <p:cNvSpPr/>
          <p:nvPr/>
        </p:nvSpPr>
        <p:spPr>
          <a:xfrm rot="5482690">
            <a:off x="16199091" y="25193"/>
            <a:ext cx="2120417" cy="2120417"/>
          </a:xfrm>
          <a:custGeom>
            <a:avLst/>
            <a:gdLst/>
            <a:ahLst/>
            <a:cxnLst/>
            <a:rect l="l" t="t" r="r" b="b"/>
            <a:pathLst>
              <a:path w="2120417" h="2120417">
                <a:moveTo>
                  <a:pt x="0" y="0"/>
                </a:moveTo>
                <a:lnTo>
                  <a:pt x="2120418" y="0"/>
                </a:lnTo>
                <a:lnTo>
                  <a:pt x="2120418" y="2120417"/>
                </a:lnTo>
                <a:lnTo>
                  <a:pt x="0" y="2120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E4B59CCC-5BF9-0FA4-73F8-BE09678C8D76}"/>
              </a:ext>
            </a:extLst>
          </p:cNvPr>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D9FC282B-49AF-ED31-4B33-2FF290AC2CC6}"/>
              </a:ext>
            </a:extLst>
          </p:cNvPr>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Freeform 7">
            <a:extLst>
              <a:ext uri="{FF2B5EF4-FFF2-40B4-BE49-F238E27FC236}">
                <a16:creationId xmlns:a16="http://schemas.microsoft.com/office/drawing/2014/main" id="{9FFE657E-0A9B-7D8E-49EC-CA6BDFF861AD}"/>
              </a:ext>
            </a:extLst>
          </p:cNvPr>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TextBox 7">
            <a:extLst>
              <a:ext uri="{FF2B5EF4-FFF2-40B4-BE49-F238E27FC236}">
                <a16:creationId xmlns:a16="http://schemas.microsoft.com/office/drawing/2014/main" id="{7E3704A4-AB05-3448-92CD-6F1276B20E98}"/>
              </a:ext>
            </a:extLst>
          </p:cNvPr>
          <p:cNvSpPr txBox="1"/>
          <p:nvPr/>
        </p:nvSpPr>
        <p:spPr>
          <a:xfrm>
            <a:off x="1246711" y="1123950"/>
            <a:ext cx="16012589" cy="699807"/>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6: DOCUMENT REAL WORLD BEHAVIORS</a:t>
            </a:r>
          </a:p>
        </p:txBody>
      </p:sp>
      <p:pic>
        <p:nvPicPr>
          <p:cNvPr id="4" name="Picture 2">
            <a:extLst>
              <a:ext uri="{FF2B5EF4-FFF2-40B4-BE49-F238E27FC236}">
                <a16:creationId xmlns:a16="http://schemas.microsoft.com/office/drawing/2014/main" id="{81FA3B9A-7650-8A4B-76E7-DC817BA965E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4325" b="8673"/>
          <a:stretch/>
        </p:blipFill>
        <p:spPr bwMode="auto">
          <a:xfrm>
            <a:off x="1600200" y="2324100"/>
            <a:ext cx="14812685" cy="638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604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Freeform 2"/>
          <p:cNvSpPr/>
          <p:nvPr/>
        </p:nvSpPr>
        <p:spPr>
          <a:xfrm>
            <a:off x="8345389" y="9789598"/>
            <a:ext cx="1329418" cy="421202"/>
          </a:xfrm>
          <a:custGeom>
            <a:avLst/>
            <a:gdLst/>
            <a:ahLst/>
            <a:cxnLst/>
            <a:rect l="l" t="t" r="r" b="b"/>
            <a:pathLst>
              <a:path w="1329418" h="421202">
                <a:moveTo>
                  <a:pt x="0" y="0"/>
                </a:moveTo>
                <a:lnTo>
                  <a:pt x="1329418" y="0"/>
                </a:lnTo>
                <a:lnTo>
                  <a:pt x="1329418" y="421202"/>
                </a:lnTo>
                <a:lnTo>
                  <a:pt x="0" y="421202"/>
                </a:lnTo>
                <a:lnTo>
                  <a:pt x="0" y="0"/>
                </a:lnTo>
                <a:close/>
              </a:path>
            </a:pathLst>
          </a:custGeom>
          <a:blipFill>
            <a:blip r:embed="rId3"/>
            <a:stretch>
              <a:fillRect/>
            </a:stretch>
          </a:blipFill>
        </p:spPr>
        <p:txBody>
          <a:bodyPr/>
          <a:lstStyle/>
          <a:p>
            <a:endParaRPr lang="en-US"/>
          </a:p>
        </p:txBody>
      </p:sp>
      <p:sp>
        <p:nvSpPr>
          <p:cNvPr id="3" name="Freeform 3"/>
          <p:cNvSpPr/>
          <p:nvPr/>
        </p:nvSpPr>
        <p:spPr>
          <a:xfrm>
            <a:off x="-48" y="7729242"/>
            <a:ext cx="2635644" cy="2635644"/>
          </a:xfrm>
          <a:custGeom>
            <a:avLst/>
            <a:gdLst/>
            <a:ahLst/>
            <a:cxnLst/>
            <a:rect l="l" t="t" r="r" b="b"/>
            <a:pathLst>
              <a:path w="2635644" h="2635644">
                <a:moveTo>
                  <a:pt x="0" y="0"/>
                </a:moveTo>
                <a:lnTo>
                  <a:pt x="2635644" y="0"/>
                </a:lnTo>
                <a:lnTo>
                  <a:pt x="2635644" y="2635644"/>
                </a:lnTo>
                <a:lnTo>
                  <a:pt x="0" y="26356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3074483" y="-1670423"/>
            <a:ext cx="5398341" cy="5398246"/>
          </a:xfrm>
          <a:custGeom>
            <a:avLst/>
            <a:gdLst/>
            <a:ahLst/>
            <a:cxnLst/>
            <a:rect l="l" t="t" r="r" b="b"/>
            <a:pathLst>
              <a:path w="5398341" h="5398246">
                <a:moveTo>
                  <a:pt x="0" y="0"/>
                </a:moveTo>
                <a:lnTo>
                  <a:pt x="5398341" y="0"/>
                </a:lnTo>
                <a:lnTo>
                  <a:pt x="5398341" y="5398246"/>
                </a:lnTo>
                <a:lnTo>
                  <a:pt x="0" y="53982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7910513" y="4170071"/>
            <a:ext cx="2466975" cy="3042234"/>
          </a:xfrm>
          <a:custGeom>
            <a:avLst/>
            <a:gdLst/>
            <a:ahLst/>
            <a:cxnLst/>
            <a:rect l="l" t="t" r="r" b="b"/>
            <a:pathLst>
              <a:path w="2466975" h="3042234">
                <a:moveTo>
                  <a:pt x="0" y="0"/>
                </a:moveTo>
                <a:lnTo>
                  <a:pt x="2466974" y="0"/>
                </a:lnTo>
                <a:lnTo>
                  <a:pt x="2466974" y="3042233"/>
                </a:lnTo>
                <a:lnTo>
                  <a:pt x="0" y="3042233"/>
                </a:lnTo>
                <a:lnTo>
                  <a:pt x="0" y="0"/>
                </a:lnTo>
                <a:close/>
              </a:path>
            </a:pathLst>
          </a:custGeom>
          <a:blipFill>
            <a:blip r:embed="rId8">
              <a:alphaModFix amt="50000"/>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TextBox 6"/>
          <p:cNvSpPr txBox="1"/>
          <p:nvPr/>
        </p:nvSpPr>
        <p:spPr>
          <a:xfrm>
            <a:off x="4955169" y="3490913"/>
            <a:ext cx="8377662" cy="2200275"/>
          </a:xfrm>
          <a:prstGeom prst="rect">
            <a:avLst/>
          </a:prstGeom>
        </p:spPr>
        <p:txBody>
          <a:bodyPr lIns="0" tIns="0" rIns="0" bIns="0" rtlCol="0" anchor="t">
            <a:spAutoFit/>
          </a:bodyPr>
          <a:lstStyle/>
          <a:p>
            <a:pPr algn="ctr">
              <a:lnSpc>
                <a:spcPts val="8640"/>
              </a:lnSpc>
            </a:pPr>
            <a:r>
              <a:rPr lang="en-US" sz="7200" b="1">
                <a:solidFill>
                  <a:srgbClr val="FFFFFF"/>
                </a:solidFill>
                <a:latin typeface="Source Sans Pro Bold"/>
                <a:ea typeface="Source Sans Pro Bold"/>
                <a:cs typeface="Source Sans Pro Bold"/>
                <a:sym typeface="Source Sans Pro Bold"/>
              </a:rPr>
              <a:t>CREATE TEAM GROUND RULES</a:t>
            </a:r>
          </a:p>
        </p:txBody>
      </p:sp>
      <p:sp>
        <p:nvSpPr>
          <p:cNvPr id="7" name="TextBox 7"/>
          <p:cNvSpPr txBox="1"/>
          <p:nvPr/>
        </p:nvSpPr>
        <p:spPr>
          <a:xfrm>
            <a:off x="6060356" y="6063688"/>
            <a:ext cx="6167289" cy="638175"/>
          </a:xfrm>
          <a:prstGeom prst="rect">
            <a:avLst/>
          </a:prstGeom>
        </p:spPr>
        <p:txBody>
          <a:bodyPr lIns="0" tIns="0" rIns="0" bIns="0" rtlCol="0" anchor="t">
            <a:spAutoFit/>
          </a:bodyPr>
          <a:lstStyle/>
          <a:p>
            <a:pPr algn="ctr">
              <a:lnSpc>
                <a:spcPts val="5040"/>
              </a:lnSpc>
              <a:spcBef>
                <a:spcPct val="0"/>
              </a:spcBef>
            </a:pPr>
            <a:r>
              <a:rPr lang="en-US" sz="4200" i="1">
                <a:solidFill>
                  <a:srgbClr val="FFFFFF"/>
                </a:solidFill>
                <a:latin typeface="Source Sans Pro Italics"/>
                <a:ea typeface="Source Sans Pro Italics"/>
                <a:cs typeface="Source Sans Pro Italics"/>
                <a:sym typeface="Source Sans Pro Italics"/>
              </a:rPr>
              <a:t>Suggested Time</a:t>
            </a:r>
            <a:r>
              <a:rPr lang="en-US" sz="4200">
                <a:solidFill>
                  <a:srgbClr val="FFFFFF"/>
                </a:solidFill>
                <a:latin typeface="Source Sans Pro"/>
                <a:ea typeface="Source Sans Pro"/>
                <a:cs typeface="Source Sans Pro"/>
                <a:sym typeface="Source Sans Pro"/>
              </a:rPr>
              <a:t> </a:t>
            </a:r>
            <a:r>
              <a:rPr lang="en-US" sz="4200" b="1">
                <a:solidFill>
                  <a:srgbClr val="4B96D2"/>
                </a:solidFill>
                <a:latin typeface="Source Sans Pro Bold"/>
                <a:ea typeface="Source Sans Pro Bold"/>
                <a:cs typeface="Source Sans Pro Bold"/>
                <a:sym typeface="Source Sans Pro Bold"/>
              </a:rPr>
              <a:t>| </a:t>
            </a:r>
            <a:r>
              <a:rPr lang="en-US" sz="4200" i="1">
                <a:solidFill>
                  <a:srgbClr val="FFFFFF"/>
                </a:solidFill>
                <a:latin typeface="Source Sans Pro Italics"/>
                <a:ea typeface="Source Sans Pro Italics"/>
                <a:cs typeface="Source Sans Pro Italics"/>
                <a:sym typeface="Source Sans Pro Italics"/>
              </a:rPr>
              <a:t>45 Minutes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23950"/>
            <a:ext cx="16012589" cy="727710"/>
          </a:xfrm>
          <a:prstGeom prst="rect">
            <a:avLst/>
          </a:prstGeom>
        </p:spPr>
        <p:txBody>
          <a:bodyPr lIns="0" tIns="0" rIns="0" bIns="0" rtlCol="0" anchor="t">
            <a:spAutoFit/>
          </a:bodyPr>
          <a:lstStyle/>
          <a:p>
            <a:pPr algn="l">
              <a:lnSpc>
                <a:spcPts val="5400"/>
              </a:lnSpc>
            </a:pPr>
            <a:r>
              <a:rPr lang="en-US" sz="5400" dirty="0">
                <a:solidFill>
                  <a:srgbClr val="372A28"/>
                </a:solidFill>
                <a:latin typeface="Source Sans Pro"/>
                <a:ea typeface="Source Sans Pro"/>
                <a:cs typeface="Source Sans Pro"/>
                <a:sym typeface="Source Sans Pro"/>
              </a:rPr>
              <a:t>STEP 7: GROUND RULES - SURPLUSES</a:t>
            </a:r>
          </a:p>
        </p:txBody>
      </p:sp>
      <p:grpSp>
        <p:nvGrpSpPr>
          <p:cNvPr id="11" name="Group 10">
            <a:extLst>
              <a:ext uri="{FF2B5EF4-FFF2-40B4-BE49-F238E27FC236}">
                <a16:creationId xmlns:a16="http://schemas.microsoft.com/office/drawing/2014/main" id="{6ADACFD7-F131-2F59-B61D-21FC87A96892}"/>
              </a:ext>
            </a:extLst>
          </p:cNvPr>
          <p:cNvGrpSpPr/>
          <p:nvPr/>
        </p:nvGrpSpPr>
        <p:grpSpPr>
          <a:xfrm>
            <a:off x="1295400" y="2247900"/>
            <a:ext cx="15680474" cy="6629400"/>
            <a:chOff x="1295400" y="2247900"/>
            <a:chExt cx="15680474" cy="6629400"/>
          </a:xfrm>
        </p:grpSpPr>
        <p:pic>
          <p:nvPicPr>
            <p:cNvPr id="9" name="Picture 8" descr="A step 7 : ground rules to address surprises&#10;&#10;Description automatically generated">
              <a:extLst>
                <a:ext uri="{FF2B5EF4-FFF2-40B4-BE49-F238E27FC236}">
                  <a16:creationId xmlns:a16="http://schemas.microsoft.com/office/drawing/2014/main" id="{6D2B4F68-16A9-E306-0F3C-1CA49B336CE8}"/>
                </a:ext>
              </a:extLst>
            </p:cNvPr>
            <p:cNvPicPr>
              <a:picLocks noChangeAspect="1"/>
            </p:cNvPicPr>
            <p:nvPr/>
          </p:nvPicPr>
          <p:blipFill>
            <a:blip r:embed="rId8">
              <a:extLst>
                <a:ext uri="{28A0092B-C50C-407E-A947-70E740481C1C}">
                  <a14:useLocalDpi xmlns:a14="http://schemas.microsoft.com/office/drawing/2010/main" val="0"/>
                </a:ext>
              </a:extLst>
            </a:blip>
            <a:srcRect t="15736"/>
            <a:stretch/>
          </p:blipFill>
          <p:spPr>
            <a:xfrm>
              <a:off x="1295400" y="2247900"/>
              <a:ext cx="15680474" cy="6629400"/>
            </a:xfrm>
            <a:prstGeom prst="rect">
              <a:avLst/>
            </a:prstGeom>
          </p:spPr>
        </p:pic>
        <p:sp>
          <p:nvSpPr>
            <p:cNvPr id="10" name="TextBox 9">
              <a:extLst>
                <a:ext uri="{FF2B5EF4-FFF2-40B4-BE49-F238E27FC236}">
                  <a16:creationId xmlns:a16="http://schemas.microsoft.com/office/drawing/2014/main" id="{8A8031D5-0BC6-F566-EB00-5A05CFB557C6}"/>
                </a:ext>
              </a:extLst>
            </p:cNvPr>
            <p:cNvSpPr txBox="1"/>
            <p:nvPr/>
          </p:nvSpPr>
          <p:spPr>
            <a:xfrm>
              <a:off x="2667000" y="4344769"/>
              <a:ext cx="11353800" cy="615553"/>
            </a:xfrm>
            <a:prstGeom prst="rect">
              <a:avLst/>
            </a:prstGeom>
            <a:solidFill>
              <a:schemeClr val="bg1"/>
            </a:solidFill>
          </p:spPr>
          <p:txBody>
            <a:bodyPr wrap="square" rtlCol="0">
              <a:spAutoFit/>
            </a:bodyPr>
            <a:lstStyle/>
            <a:p>
              <a:r>
                <a:rPr lang="en-US" sz="3400" dirty="0"/>
                <a:t>Options to address Surpluses:</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23950"/>
            <a:ext cx="16012589" cy="727710"/>
          </a:xfrm>
          <a:prstGeom prst="rect">
            <a:avLst/>
          </a:prstGeom>
        </p:spPr>
        <p:txBody>
          <a:bodyPr lIns="0" tIns="0" rIns="0" bIns="0" rtlCol="0" anchor="t">
            <a:spAutoFit/>
          </a:bodyPr>
          <a:lstStyle/>
          <a:p>
            <a:pPr algn="l">
              <a:lnSpc>
                <a:spcPts val="5400"/>
              </a:lnSpc>
            </a:pPr>
            <a:r>
              <a:rPr lang="en-US" sz="5400">
                <a:solidFill>
                  <a:srgbClr val="372A28"/>
                </a:solidFill>
                <a:latin typeface="Source Sans Pro"/>
                <a:ea typeface="Source Sans Pro"/>
                <a:cs typeface="Source Sans Pro"/>
                <a:sym typeface="Source Sans Pro"/>
              </a:rPr>
              <a:t>STEP 8: GROUND RULES - VOIDS</a:t>
            </a:r>
          </a:p>
        </p:txBody>
      </p:sp>
      <p:grpSp>
        <p:nvGrpSpPr>
          <p:cNvPr id="11" name="Group 10">
            <a:extLst>
              <a:ext uri="{FF2B5EF4-FFF2-40B4-BE49-F238E27FC236}">
                <a16:creationId xmlns:a16="http://schemas.microsoft.com/office/drawing/2014/main" id="{9245CB2E-2E32-8378-58ED-95953D04BA76}"/>
              </a:ext>
            </a:extLst>
          </p:cNvPr>
          <p:cNvGrpSpPr/>
          <p:nvPr/>
        </p:nvGrpSpPr>
        <p:grpSpPr>
          <a:xfrm>
            <a:off x="1752600" y="2552700"/>
            <a:ext cx="14175535" cy="5232400"/>
            <a:chOff x="1752600" y="2552700"/>
            <a:chExt cx="14175535" cy="5232400"/>
          </a:xfrm>
        </p:grpSpPr>
        <p:pic>
          <p:nvPicPr>
            <p:cNvPr id="9" name="Picture 8" descr="A white paper with black text&#10;&#10;Description automatically generated">
              <a:extLst>
                <a:ext uri="{FF2B5EF4-FFF2-40B4-BE49-F238E27FC236}">
                  <a16:creationId xmlns:a16="http://schemas.microsoft.com/office/drawing/2014/main" id="{A3DF58A1-5F97-4273-54A1-0EF1983561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52600" y="2552700"/>
              <a:ext cx="14175535" cy="5232400"/>
            </a:xfrm>
            <a:prstGeom prst="rect">
              <a:avLst/>
            </a:prstGeom>
          </p:spPr>
        </p:pic>
        <p:sp>
          <p:nvSpPr>
            <p:cNvPr id="10" name="TextBox 9">
              <a:extLst>
                <a:ext uri="{FF2B5EF4-FFF2-40B4-BE49-F238E27FC236}">
                  <a16:creationId xmlns:a16="http://schemas.microsoft.com/office/drawing/2014/main" id="{A772B089-32F1-94D9-D087-AF63287B414C}"/>
                </a:ext>
              </a:extLst>
            </p:cNvPr>
            <p:cNvSpPr txBox="1"/>
            <p:nvPr/>
          </p:nvSpPr>
          <p:spPr>
            <a:xfrm>
              <a:off x="2667000" y="4991100"/>
              <a:ext cx="11353800" cy="615553"/>
            </a:xfrm>
            <a:prstGeom prst="rect">
              <a:avLst/>
            </a:prstGeom>
            <a:solidFill>
              <a:schemeClr val="bg1"/>
            </a:solidFill>
          </p:spPr>
          <p:txBody>
            <a:bodyPr wrap="square" rtlCol="0">
              <a:spAutoFit/>
            </a:bodyPr>
            <a:lstStyle/>
            <a:p>
              <a:r>
                <a:rPr lang="en-US" sz="3400" dirty="0"/>
                <a:t>Options to address Voids:</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23950"/>
            <a:ext cx="16012589" cy="727710"/>
          </a:xfrm>
          <a:prstGeom prst="rect">
            <a:avLst/>
          </a:prstGeom>
        </p:spPr>
        <p:txBody>
          <a:bodyPr lIns="0" tIns="0" rIns="0" bIns="0" rtlCol="0" anchor="t">
            <a:spAutoFit/>
          </a:bodyPr>
          <a:lstStyle/>
          <a:p>
            <a:pPr algn="l">
              <a:lnSpc>
                <a:spcPts val="5400"/>
              </a:lnSpc>
            </a:pPr>
            <a:r>
              <a:rPr lang="en-US" sz="5400">
                <a:solidFill>
                  <a:srgbClr val="372A28"/>
                </a:solidFill>
                <a:latin typeface="Source Sans Pro"/>
                <a:ea typeface="Source Sans Pro"/>
                <a:cs typeface="Source Sans Pro"/>
                <a:sym typeface="Source Sans Pro"/>
              </a:rPr>
              <a:t>STEP 9: GROUND RULES - SCARCE RESOURCES</a:t>
            </a:r>
          </a:p>
        </p:txBody>
      </p:sp>
      <p:grpSp>
        <p:nvGrpSpPr>
          <p:cNvPr id="11" name="Group 10">
            <a:extLst>
              <a:ext uri="{FF2B5EF4-FFF2-40B4-BE49-F238E27FC236}">
                <a16:creationId xmlns:a16="http://schemas.microsoft.com/office/drawing/2014/main" id="{EA106C7B-188B-3093-A0B9-FD94B6B62F91}"/>
              </a:ext>
            </a:extLst>
          </p:cNvPr>
          <p:cNvGrpSpPr/>
          <p:nvPr/>
        </p:nvGrpSpPr>
        <p:grpSpPr>
          <a:xfrm>
            <a:off x="1727199" y="1981200"/>
            <a:ext cx="14208087" cy="6057900"/>
            <a:chOff x="1727199" y="1981200"/>
            <a:chExt cx="14208087" cy="6057900"/>
          </a:xfrm>
        </p:grpSpPr>
        <p:pic>
          <p:nvPicPr>
            <p:cNvPr id="9" name="Picture 8" descr="A white text on a white background&#10;&#10;Description automatically generated">
              <a:extLst>
                <a:ext uri="{FF2B5EF4-FFF2-40B4-BE49-F238E27FC236}">
                  <a16:creationId xmlns:a16="http://schemas.microsoft.com/office/drawing/2014/main" id="{F2E76F23-2B42-FE6B-B104-67AE734514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27199" y="1981200"/>
              <a:ext cx="14208087" cy="6057900"/>
            </a:xfrm>
            <a:prstGeom prst="rect">
              <a:avLst/>
            </a:prstGeom>
          </p:spPr>
        </p:pic>
        <p:sp>
          <p:nvSpPr>
            <p:cNvPr id="10" name="TextBox 9">
              <a:extLst>
                <a:ext uri="{FF2B5EF4-FFF2-40B4-BE49-F238E27FC236}">
                  <a16:creationId xmlns:a16="http://schemas.microsoft.com/office/drawing/2014/main" id="{74F4BCE4-FCDE-5D77-2988-7E404B6F4CD4}"/>
                </a:ext>
              </a:extLst>
            </p:cNvPr>
            <p:cNvSpPr txBox="1"/>
            <p:nvPr/>
          </p:nvSpPr>
          <p:spPr>
            <a:xfrm>
              <a:off x="2667000" y="4000500"/>
              <a:ext cx="11353800" cy="615553"/>
            </a:xfrm>
            <a:prstGeom prst="rect">
              <a:avLst/>
            </a:prstGeom>
            <a:solidFill>
              <a:schemeClr val="bg1"/>
            </a:solidFill>
          </p:spPr>
          <p:txBody>
            <a:bodyPr wrap="square" rtlCol="0">
              <a:spAutoFit/>
            </a:bodyPr>
            <a:lstStyle/>
            <a:p>
              <a:r>
                <a:rPr lang="en-US" sz="3400" dirty="0"/>
                <a:t>Notes regarding Scarce Resources:</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pic>
        <p:nvPicPr>
          <p:cNvPr id="8" name="Picture 7" descr="A white sheet with black text&#10;&#10;Description automatically generated">
            <a:extLst>
              <a:ext uri="{FF2B5EF4-FFF2-40B4-BE49-F238E27FC236}">
                <a16:creationId xmlns:a16="http://schemas.microsoft.com/office/drawing/2014/main" id="{14413286-112C-197A-5ABE-5475F90BDE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1200" y="1028700"/>
            <a:ext cx="14585950" cy="839963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Freeform 2"/>
          <p:cNvSpPr/>
          <p:nvPr/>
        </p:nvSpPr>
        <p:spPr>
          <a:xfrm>
            <a:off x="8345389" y="9789598"/>
            <a:ext cx="1329418" cy="421202"/>
          </a:xfrm>
          <a:custGeom>
            <a:avLst/>
            <a:gdLst/>
            <a:ahLst/>
            <a:cxnLst/>
            <a:rect l="l" t="t" r="r" b="b"/>
            <a:pathLst>
              <a:path w="1329418" h="421202">
                <a:moveTo>
                  <a:pt x="0" y="0"/>
                </a:moveTo>
                <a:lnTo>
                  <a:pt x="1329418" y="0"/>
                </a:lnTo>
                <a:lnTo>
                  <a:pt x="1329418" y="421202"/>
                </a:lnTo>
                <a:lnTo>
                  <a:pt x="0" y="421202"/>
                </a:lnTo>
                <a:lnTo>
                  <a:pt x="0" y="0"/>
                </a:lnTo>
                <a:close/>
              </a:path>
            </a:pathLst>
          </a:custGeom>
          <a:blipFill>
            <a:blip r:embed="rId2"/>
            <a:stretch>
              <a:fillRect/>
            </a:stretch>
          </a:blipFill>
        </p:spPr>
        <p:txBody>
          <a:bodyPr/>
          <a:lstStyle/>
          <a:p>
            <a:endParaRPr lang="en-US"/>
          </a:p>
        </p:txBody>
      </p:sp>
      <p:sp>
        <p:nvSpPr>
          <p:cNvPr id="3" name="Freeform 3"/>
          <p:cNvSpPr/>
          <p:nvPr/>
        </p:nvSpPr>
        <p:spPr>
          <a:xfrm>
            <a:off x="-48" y="7729242"/>
            <a:ext cx="2635644" cy="2635644"/>
          </a:xfrm>
          <a:custGeom>
            <a:avLst/>
            <a:gdLst/>
            <a:ahLst/>
            <a:cxnLst/>
            <a:rect l="l" t="t" r="r" b="b"/>
            <a:pathLst>
              <a:path w="2635644" h="2635644">
                <a:moveTo>
                  <a:pt x="0" y="0"/>
                </a:moveTo>
                <a:lnTo>
                  <a:pt x="2635644" y="0"/>
                </a:lnTo>
                <a:lnTo>
                  <a:pt x="2635644" y="2635644"/>
                </a:lnTo>
                <a:lnTo>
                  <a:pt x="0" y="26356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074483" y="-1670423"/>
            <a:ext cx="5398341" cy="5398246"/>
          </a:xfrm>
          <a:custGeom>
            <a:avLst/>
            <a:gdLst/>
            <a:ahLst/>
            <a:cxnLst/>
            <a:rect l="l" t="t" r="r" b="b"/>
            <a:pathLst>
              <a:path w="5398341" h="5398246">
                <a:moveTo>
                  <a:pt x="0" y="0"/>
                </a:moveTo>
                <a:lnTo>
                  <a:pt x="5398341" y="0"/>
                </a:lnTo>
                <a:lnTo>
                  <a:pt x="5398341" y="5398246"/>
                </a:lnTo>
                <a:lnTo>
                  <a:pt x="0" y="53982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7910513" y="4170071"/>
            <a:ext cx="2466975" cy="3042234"/>
          </a:xfrm>
          <a:custGeom>
            <a:avLst/>
            <a:gdLst/>
            <a:ahLst/>
            <a:cxnLst/>
            <a:rect l="l" t="t" r="r" b="b"/>
            <a:pathLst>
              <a:path w="2466975" h="3042234">
                <a:moveTo>
                  <a:pt x="0" y="0"/>
                </a:moveTo>
                <a:lnTo>
                  <a:pt x="2466974" y="0"/>
                </a:lnTo>
                <a:lnTo>
                  <a:pt x="2466974" y="3042233"/>
                </a:lnTo>
                <a:lnTo>
                  <a:pt x="0" y="3042233"/>
                </a:lnTo>
                <a:lnTo>
                  <a:pt x="0" y="0"/>
                </a:lnTo>
                <a:close/>
              </a:path>
            </a:pathLst>
          </a:custGeom>
          <a:blipFill>
            <a:blip r:embed="rId7">
              <a:alphaModFix amt="5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4955169" y="4586287"/>
            <a:ext cx="8377662" cy="1104900"/>
          </a:xfrm>
          <a:prstGeom prst="rect">
            <a:avLst/>
          </a:prstGeom>
        </p:spPr>
        <p:txBody>
          <a:bodyPr lIns="0" tIns="0" rIns="0" bIns="0" rtlCol="0" anchor="t">
            <a:spAutoFit/>
          </a:bodyPr>
          <a:lstStyle/>
          <a:p>
            <a:pPr algn="ctr">
              <a:lnSpc>
                <a:spcPts val="8640"/>
              </a:lnSpc>
            </a:pPr>
            <a:r>
              <a:rPr lang="en-US" sz="7200" b="1">
                <a:solidFill>
                  <a:srgbClr val="FFFFFF"/>
                </a:solidFill>
                <a:latin typeface="Source Sans Pro Bold"/>
                <a:ea typeface="Source Sans Pro Bold"/>
                <a:cs typeface="Source Sans Pro Bold"/>
                <a:sym typeface="Source Sans Pro Bold"/>
              </a:rPr>
              <a:t>IMPLEMENTATION</a:t>
            </a:r>
          </a:p>
        </p:txBody>
      </p:sp>
      <p:sp>
        <p:nvSpPr>
          <p:cNvPr id="7" name="TextBox 7"/>
          <p:cNvSpPr txBox="1"/>
          <p:nvPr/>
        </p:nvSpPr>
        <p:spPr>
          <a:xfrm>
            <a:off x="6060356" y="6063688"/>
            <a:ext cx="6167289" cy="638175"/>
          </a:xfrm>
          <a:prstGeom prst="rect">
            <a:avLst/>
          </a:prstGeom>
        </p:spPr>
        <p:txBody>
          <a:bodyPr lIns="0" tIns="0" rIns="0" bIns="0" rtlCol="0" anchor="t">
            <a:spAutoFit/>
          </a:bodyPr>
          <a:lstStyle/>
          <a:p>
            <a:pPr algn="ctr">
              <a:lnSpc>
                <a:spcPts val="5040"/>
              </a:lnSpc>
              <a:spcBef>
                <a:spcPct val="0"/>
              </a:spcBef>
            </a:pPr>
            <a:r>
              <a:rPr lang="en-US" sz="4200" i="1">
                <a:solidFill>
                  <a:srgbClr val="FFFFFF"/>
                </a:solidFill>
                <a:latin typeface="Source Sans Pro Italics"/>
                <a:ea typeface="Source Sans Pro Italics"/>
                <a:cs typeface="Source Sans Pro Italics"/>
                <a:sym typeface="Source Sans Pro Italics"/>
              </a:rPr>
              <a:t>Suggested Time</a:t>
            </a:r>
            <a:r>
              <a:rPr lang="en-US" sz="4200">
                <a:solidFill>
                  <a:srgbClr val="FFFFFF"/>
                </a:solidFill>
                <a:latin typeface="Source Sans Pro"/>
                <a:ea typeface="Source Sans Pro"/>
                <a:cs typeface="Source Sans Pro"/>
                <a:sym typeface="Source Sans Pro"/>
              </a:rPr>
              <a:t> </a:t>
            </a:r>
            <a:r>
              <a:rPr lang="en-US" sz="4200" b="1">
                <a:solidFill>
                  <a:srgbClr val="4B96D2"/>
                </a:solidFill>
                <a:latin typeface="Source Sans Pro Bold"/>
                <a:ea typeface="Source Sans Pro Bold"/>
                <a:cs typeface="Source Sans Pro Bold"/>
                <a:sym typeface="Source Sans Pro Bold"/>
              </a:rPr>
              <a:t>| </a:t>
            </a:r>
            <a:r>
              <a:rPr lang="en-US" sz="4200" i="1">
                <a:solidFill>
                  <a:srgbClr val="FFFFFF"/>
                </a:solidFill>
                <a:latin typeface="Source Sans Pro Italics"/>
                <a:ea typeface="Source Sans Pro Italics"/>
                <a:cs typeface="Source Sans Pro Italics"/>
                <a:sym typeface="Source Sans Pro Italics"/>
              </a:rPr>
              <a:t>15 Minutes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23950"/>
            <a:ext cx="16012589" cy="727710"/>
          </a:xfrm>
          <a:prstGeom prst="rect">
            <a:avLst/>
          </a:prstGeom>
        </p:spPr>
        <p:txBody>
          <a:bodyPr lIns="0" tIns="0" rIns="0" bIns="0" rtlCol="0" anchor="t">
            <a:spAutoFit/>
          </a:bodyPr>
          <a:lstStyle/>
          <a:p>
            <a:pPr algn="l">
              <a:lnSpc>
                <a:spcPts val="5400"/>
              </a:lnSpc>
            </a:pPr>
            <a:r>
              <a:rPr lang="en-US" sz="5400">
                <a:solidFill>
                  <a:srgbClr val="372A28"/>
                </a:solidFill>
                <a:latin typeface="Source Sans Pro"/>
                <a:ea typeface="Source Sans Pro"/>
                <a:cs typeface="Source Sans Pro"/>
                <a:sym typeface="Source Sans Pro"/>
              </a:rPr>
              <a:t>STEP 10: IMPLEMENT SELECTED GROUND RULES</a:t>
            </a:r>
          </a:p>
        </p:txBody>
      </p:sp>
      <p:pic>
        <p:nvPicPr>
          <p:cNvPr id="9" name="Picture 8" descr="A white text on a white background&#10;&#10;Description automatically generated">
            <a:extLst>
              <a:ext uri="{FF2B5EF4-FFF2-40B4-BE49-F238E27FC236}">
                <a16:creationId xmlns:a16="http://schemas.microsoft.com/office/drawing/2014/main" id="{6A7958A8-AFB7-4FAC-9384-AC99C1AEA7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0200" y="2324100"/>
            <a:ext cx="14146699" cy="58102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246711" y="2117005"/>
            <a:ext cx="16353461" cy="6725361"/>
          </a:xfrm>
          <a:custGeom>
            <a:avLst/>
            <a:gdLst/>
            <a:ahLst/>
            <a:cxnLst/>
            <a:rect l="l" t="t" r="r" b="b"/>
            <a:pathLst>
              <a:path w="16353461" h="6725361">
                <a:moveTo>
                  <a:pt x="0" y="0"/>
                </a:moveTo>
                <a:lnTo>
                  <a:pt x="16353461" y="0"/>
                </a:lnTo>
                <a:lnTo>
                  <a:pt x="16353461" y="6725361"/>
                </a:lnTo>
                <a:lnTo>
                  <a:pt x="0" y="6725361"/>
                </a:lnTo>
                <a:lnTo>
                  <a:pt x="0" y="0"/>
                </a:lnTo>
                <a:close/>
              </a:path>
            </a:pathLst>
          </a:custGeom>
          <a:blipFill>
            <a:blip r:embed="rId8"/>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23950"/>
            <a:ext cx="16012589" cy="727710"/>
          </a:xfrm>
          <a:prstGeom prst="rect">
            <a:avLst/>
          </a:prstGeom>
        </p:spPr>
        <p:txBody>
          <a:bodyPr lIns="0" tIns="0" rIns="0" bIns="0" rtlCol="0" anchor="t">
            <a:spAutoFit/>
          </a:bodyPr>
          <a:lstStyle/>
          <a:p>
            <a:pPr algn="l">
              <a:lnSpc>
                <a:spcPts val="5400"/>
              </a:lnSpc>
            </a:pPr>
            <a:r>
              <a:rPr lang="en-US" sz="5400">
                <a:solidFill>
                  <a:srgbClr val="372A28"/>
                </a:solidFill>
                <a:latin typeface="Source Sans Pro"/>
                <a:ea typeface="Source Sans Pro"/>
                <a:cs typeface="Source Sans Pro"/>
                <a:sym typeface="Source Sans Pro"/>
              </a:rPr>
              <a:t>STEP 10: IMPLEMENT SELECTED GROUND RULES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Freeform 2"/>
          <p:cNvSpPr/>
          <p:nvPr/>
        </p:nvSpPr>
        <p:spPr>
          <a:xfrm>
            <a:off x="8345389" y="9789598"/>
            <a:ext cx="1329418" cy="421202"/>
          </a:xfrm>
          <a:custGeom>
            <a:avLst/>
            <a:gdLst/>
            <a:ahLst/>
            <a:cxnLst/>
            <a:rect l="l" t="t" r="r" b="b"/>
            <a:pathLst>
              <a:path w="1329418" h="421202">
                <a:moveTo>
                  <a:pt x="0" y="0"/>
                </a:moveTo>
                <a:lnTo>
                  <a:pt x="1329418" y="0"/>
                </a:lnTo>
                <a:lnTo>
                  <a:pt x="1329418" y="421202"/>
                </a:lnTo>
                <a:lnTo>
                  <a:pt x="0" y="421202"/>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5995472" y="4586287"/>
            <a:ext cx="6029253" cy="1104900"/>
          </a:xfrm>
          <a:prstGeom prst="rect">
            <a:avLst/>
          </a:prstGeom>
        </p:spPr>
        <p:txBody>
          <a:bodyPr lIns="0" tIns="0" rIns="0" bIns="0" rtlCol="0" anchor="t">
            <a:spAutoFit/>
          </a:bodyPr>
          <a:lstStyle/>
          <a:p>
            <a:pPr algn="ctr">
              <a:lnSpc>
                <a:spcPts val="8640"/>
              </a:lnSpc>
            </a:pPr>
            <a:r>
              <a:rPr lang="en-US" sz="7200" b="1">
                <a:solidFill>
                  <a:srgbClr val="FFFFFF"/>
                </a:solidFill>
                <a:latin typeface="Source Sans Pro Bold"/>
                <a:ea typeface="Source Sans Pro Bold"/>
                <a:cs typeface="Source Sans Pro Bold"/>
                <a:sym typeface="Source Sans Pro Bold"/>
              </a:rPr>
              <a:t>APPENDICES</a:t>
            </a:r>
          </a:p>
        </p:txBody>
      </p:sp>
      <p:sp>
        <p:nvSpPr>
          <p:cNvPr id="4" name="Freeform 4"/>
          <p:cNvSpPr/>
          <p:nvPr/>
        </p:nvSpPr>
        <p:spPr>
          <a:xfrm>
            <a:off x="-48" y="7729242"/>
            <a:ext cx="2635644" cy="2635644"/>
          </a:xfrm>
          <a:custGeom>
            <a:avLst/>
            <a:gdLst/>
            <a:ahLst/>
            <a:cxnLst/>
            <a:rect l="l" t="t" r="r" b="b"/>
            <a:pathLst>
              <a:path w="2635644" h="2635644">
                <a:moveTo>
                  <a:pt x="0" y="0"/>
                </a:moveTo>
                <a:lnTo>
                  <a:pt x="2635644" y="0"/>
                </a:lnTo>
                <a:lnTo>
                  <a:pt x="2635644" y="2635644"/>
                </a:lnTo>
                <a:lnTo>
                  <a:pt x="0" y="26356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074483" y="-1670423"/>
            <a:ext cx="5398341" cy="5398246"/>
          </a:xfrm>
          <a:custGeom>
            <a:avLst/>
            <a:gdLst/>
            <a:ahLst/>
            <a:cxnLst/>
            <a:rect l="l" t="t" r="r" b="b"/>
            <a:pathLst>
              <a:path w="5398341" h="5398246">
                <a:moveTo>
                  <a:pt x="0" y="0"/>
                </a:moveTo>
                <a:lnTo>
                  <a:pt x="5398341" y="0"/>
                </a:lnTo>
                <a:lnTo>
                  <a:pt x="5398341" y="5398246"/>
                </a:lnTo>
                <a:lnTo>
                  <a:pt x="0" y="53982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2">
              <a:alphaModFix amt="98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4"/>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1028700" y="1988820"/>
            <a:ext cx="15082353" cy="7446912"/>
          </a:xfrm>
          <a:custGeom>
            <a:avLst/>
            <a:gdLst/>
            <a:ahLst/>
            <a:cxnLst/>
            <a:rect l="l" t="t" r="r" b="b"/>
            <a:pathLst>
              <a:path w="15082353" h="7446912">
                <a:moveTo>
                  <a:pt x="0" y="0"/>
                </a:moveTo>
                <a:lnTo>
                  <a:pt x="15082353" y="0"/>
                </a:lnTo>
                <a:lnTo>
                  <a:pt x="15082353" y="7446912"/>
                </a:lnTo>
                <a:lnTo>
                  <a:pt x="0" y="7446912"/>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43000"/>
            <a:ext cx="11652477" cy="845820"/>
          </a:xfrm>
          <a:prstGeom prst="rect">
            <a:avLst/>
          </a:prstGeom>
        </p:spPr>
        <p:txBody>
          <a:bodyPr lIns="0" tIns="0" rIns="0" bIns="0" rtlCol="0" anchor="t">
            <a:spAutoFit/>
          </a:bodyPr>
          <a:lstStyle/>
          <a:p>
            <a:pPr algn="l">
              <a:lnSpc>
                <a:spcPts val="6300"/>
              </a:lnSpc>
            </a:pPr>
            <a:r>
              <a:rPr lang="en-US" sz="6300">
                <a:solidFill>
                  <a:srgbClr val="372A28"/>
                </a:solidFill>
                <a:latin typeface="Source Sans Pro"/>
                <a:ea typeface="Source Sans Pro"/>
                <a:cs typeface="Source Sans Pro"/>
                <a:sym typeface="Source Sans Pro"/>
              </a:rPr>
              <a:t>APPENDIX 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863" y="-2286563"/>
            <a:ext cx="3813931" cy="3813931"/>
          </a:xfrm>
          <a:custGeom>
            <a:avLst/>
            <a:gdLst/>
            <a:ahLst/>
            <a:cxnLst/>
            <a:rect l="l" t="t" r="r" b="b"/>
            <a:pathLst>
              <a:path w="3813931" h="3813931">
                <a:moveTo>
                  <a:pt x="0" y="0"/>
                </a:moveTo>
                <a:lnTo>
                  <a:pt x="3813931" y="0"/>
                </a:lnTo>
                <a:lnTo>
                  <a:pt x="3813931" y="3813931"/>
                </a:lnTo>
                <a:lnTo>
                  <a:pt x="0" y="3813931"/>
                </a:lnTo>
                <a:lnTo>
                  <a:pt x="0" y="0"/>
                </a:lnTo>
                <a:close/>
              </a:path>
            </a:pathLst>
          </a:custGeom>
          <a:blipFill>
            <a:blip r:embed="rId3">
              <a:alphaModFix amt="98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794317" y="9656975"/>
            <a:ext cx="1131672" cy="356912"/>
          </a:xfrm>
          <a:custGeom>
            <a:avLst/>
            <a:gdLst/>
            <a:ahLst/>
            <a:cxnLst/>
            <a:rect l="l" t="t" r="r" b="b"/>
            <a:pathLst>
              <a:path w="1131672" h="356912">
                <a:moveTo>
                  <a:pt x="0" y="0"/>
                </a:moveTo>
                <a:lnTo>
                  <a:pt x="1131672" y="0"/>
                </a:lnTo>
                <a:lnTo>
                  <a:pt x="1131672" y="356912"/>
                </a:lnTo>
                <a:lnTo>
                  <a:pt x="0" y="356912"/>
                </a:lnTo>
                <a:lnTo>
                  <a:pt x="0" y="0"/>
                </a:lnTo>
                <a:close/>
              </a:path>
            </a:pathLst>
          </a:custGeom>
          <a:blipFill>
            <a:blip r:embed="rId5"/>
            <a:stretch>
              <a:fillRect/>
            </a:stretch>
          </a:blipFill>
        </p:spPr>
        <p:txBody>
          <a:bodyPr/>
          <a:lstStyle/>
          <a:p>
            <a:endParaRPr lang="en-US"/>
          </a:p>
        </p:txBody>
      </p:sp>
      <p:sp>
        <p:nvSpPr>
          <p:cNvPr id="4" name="Freeform 4"/>
          <p:cNvSpPr/>
          <p:nvPr/>
        </p:nvSpPr>
        <p:spPr>
          <a:xfrm>
            <a:off x="9070293" y="9513637"/>
            <a:ext cx="147413" cy="643588"/>
          </a:xfrm>
          <a:custGeom>
            <a:avLst/>
            <a:gdLst/>
            <a:ahLst/>
            <a:cxnLst/>
            <a:rect l="l" t="t" r="r" b="b"/>
            <a:pathLst>
              <a:path w="147413" h="643588">
                <a:moveTo>
                  <a:pt x="0" y="0"/>
                </a:moveTo>
                <a:lnTo>
                  <a:pt x="147414" y="0"/>
                </a:lnTo>
                <a:lnTo>
                  <a:pt x="147414" y="643588"/>
                </a:lnTo>
                <a:lnTo>
                  <a:pt x="0" y="643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246711" y="1988820"/>
            <a:ext cx="14682570" cy="7524817"/>
          </a:xfrm>
          <a:custGeom>
            <a:avLst/>
            <a:gdLst/>
            <a:ahLst/>
            <a:cxnLst/>
            <a:rect l="l" t="t" r="r" b="b"/>
            <a:pathLst>
              <a:path w="14682570" h="7524817">
                <a:moveTo>
                  <a:pt x="0" y="0"/>
                </a:moveTo>
                <a:lnTo>
                  <a:pt x="14682569" y="0"/>
                </a:lnTo>
                <a:lnTo>
                  <a:pt x="14682569" y="7524817"/>
                </a:lnTo>
                <a:lnTo>
                  <a:pt x="0" y="7524817"/>
                </a:lnTo>
                <a:lnTo>
                  <a:pt x="0" y="0"/>
                </a:lnTo>
                <a:close/>
              </a:path>
            </a:pathLst>
          </a:custGeom>
          <a:blipFill>
            <a:blip r:embed="rId8"/>
            <a:stretch>
              <a:fillRect/>
            </a:stretch>
          </a:blipFill>
        </p:spPr>
        <p:txBody>
          <a:bodyPr/>
          <a:lstStyle/>
          <a:p>
            <a:endParaRPr lang="en-US"/>
          </a:p>
        </p:txBody>
      </p:sp>
      <p:sp>
        <p:nvSpPr>
          <p:cNvPr id="6" name="TextBox 6"/>
          <p:cNvSpPr txBox="1"/>
          <p:nvPr/>
        </p:nvSpPr>
        <p:spPr>
          <a:xfrm>
            <a:off x="9360582" y="9609350"/>
            <a:ext cx="3428571" cy="316230"/>
          </a:xfrm>
          <a:prstGeom prst="rect">
            <a:avLst/>
          </a:prstGeom>
        </p:spPr>
        <p:txBody>
          <a:bodyPr lIns="0" tIns="0" rIns="0" bIns="0" rtlCol="0" anchor="t">
            <a:spAutoFit/>
          </a:bodyPr>
          <a:lstStyle/>
          <a:p>
            <a:pPr algn="l">
              <a:lnSpc>
                <a:spcPts val="2520"/>
              </a:lnSpc>
            </a:pPr>
            <a:r>
              <a:rPr lang="en-US" sz="1800">
                <a:solidFill>
                  <a:srgbClr val="000000"/>
                </a:solidFill>
                <a:latin typeface="Source Sans Pro"/>
                <a:ea typeface="Source Sans Pro"/>
                <a:cs typeface="Source Sans Pro"/>
                <a:sym typeface="Source Sans Pro"/>
              </a:rPr>
              <a:t>belbinnorthamerica.com</a:t>
            </a:r>
          </a:p>
        </p:txBody>
      </p:sp>
      <p:sp>
        <p:nvSpPr>
          <p:cNvPr id="7" name="TextBox 7"/>
          <p:cNvSpPr txBox="1"/>
          <p:nvPr/>
        </p:nvSpPr>
        <p:spPr>
          <a:xfrm>
            <a:off x="1246711" y="1143000"/>
            <a:ext cx="11652477" cy="845820"/>
          </a:xfrm>
          <a:prstGeom prst="rect">
            <a:avLst/>
          </a:prstGeom>
        </p:spPr>
        <p:txBody>
          <a:bodyPr lIns="0" tIns="0" rIns="0" bIns="0" rtlCol="0" anchor="t">
            <a:spAutoFit/>
          </a:bodyPr>
          <a:lstStyle/>
          <a:p>
            <a:pPr algn="l">
              <a:lnSpc>
                <a:spcPts val="6300"/>
              </a:lnSpc>
            </a:pPr>
            <a:r>
              <a:rPr lang="en-US" sz="6300">
                <a:solidFill>
                  <a:srgbClr val="372A28"/>
                </a:solidFill>
                <a:latin typeface="Source Sans Pro"/>
                <a:ea typeface="Source Sans Pro"/>
                <a:cs typeface="Source Sans Pro"/>
                <a:sym typeface="Source Sans Pro"/>
              </a:rPr>
              <a:t>APPENDIX 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B0B45"/>
        </a:solidFill>
        <a:effectLst/>
      </p:bgPr>
    </p:bg>
    <p:spTree>
      <p:nvGrpSpPr>
        <p:cNvPr id="1" name=""/>
        <p:cNvGrpSpPr/>
        <p:nvPr/>
      </p:nvGrpSpPr>
      <p:grpSpPr>
        <a:xfrm>
          <a:off x="0" y="0"/>
          <a:ext cx="0" cy="0"/>
          <a:chOff x="0" y="0"/>
          <a:chExt cx="0" cy="0"/>
        </a:xfrm>
      </p:grpSpPr>
      <p:sp>
        <p:nvSpPr>
          <p:cNvPr id="2" name="TextBox 2"/>
          <p:cNvSpPr txBox="1"/>
          <p:nvPr/>
        </p:nvSpPr>
        <p:spPr>
          <a:xfrm>
            <a:off x="4980772" y="1546269"/>
            <a:ext cx="10064414" cy="1118235"/>
          </a:xfrm>
          <a:prstGeom prst="rect">
            <a:avLst/>
          </a:prstGeom>
        </p:spPr>
        <p:txBody>
          <a:bodyPr lIns="0" tIns="0" rIns="0" bIns="0" rtlCol="0" anchor="t">
            <a:spAutoFit/>
          </a:bodyPr>
          <a:lstStyle/>
          <a:p>
            <a:pPr algn="l">
              <a:lnSpc>
                <a:spcPts val="8400"/>
              </a:lnSpc>
            </a:pPr>
            <a:r>
              <a:rPr lang="en-US" sz="8400" b="1" dirty="0">
                <a:solidFill>
                  <a:srgbClr val="FFFFFF"/>
                </a:solidFill>
                <a:latin typeface="Source Sans Pro Bold"/>
                <a:ea typeface="Source Sans Pro Bold"/>
                <a:cs typeface="Source Sans Pro Bold"/>
                <a:sym typeface="Source Sans Pro Bold"/>
              </a:rPr>
              <a:t>GET IN TOUCH</a:t>
            </a:r>
          </a:p>
        </p:txBody>
      </p:sp>
      <p:sp>
        <p:nvSpPr>
          <p:cNvPr id="3" name="Freeform 3"/>
          <p:cNvSpPr/>
          <p:nvPr/>
        </p:nvSpPr>
        <p:spPr>
          <a:xfrm>
            <a:off x="0" y="7435197"/>
            <a:ext cx="2851803" cy="2851803"/>
          </a:xfrm>
          <a:custGeom>
            <a:avLst/>
            <a:gdLst/>
            <a:ahLst/>
            <a:cxnLst/>
            <a:rect l="l" t="t" r="r" b="b"/>
            <a:pathLst>
              <a:path w="2851803" h="2851803">
                <a:moveTo>
                  <a:pt x="0" y="0"/>
                </a:moveTo>
                <a:lnTo>
                  <a:pt x="2851803" y="0"/>
                </a:lnTo>
                <a:lnTo>
                  <a:pt x="2851803" y="2851803"/>
                </a:lnTo>
                <a:lnTo>
                  <a:pt x="0" y="28518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4980772" y="3505234"/>
            <a:ext cx="7008547" cy="5029326"/>
          </a:xfrm>
          <a:prstGeom prst="rect">
            <a:avLst/>
          </a:prstGeom>
        </p:spPr>
        <p:txBody>
          <a:bodyPr lIns="0" tIns="0" rIns="0" bIns="0" rtlCol="0" anchor="t">
            <a:spAutoFit/>
          </a:bodyPr>
          <a:lstStyle/>
          <a:p>
            <a:pPr algn="l">
              <a:lnSpc>
                <a:spcPts val="5238"/>
              </a:lnSpc>
            </a:pPr>
            <a:r>
              <a:rPr lang="en-US" sz="3715" b="1" dirty="0">
                <a:solidFill>
                  <a:srgbClr val="FFFFFF"/>
                </a:solidFill>
                <a:latin typeface="Source Sans Pro Bold"/>
                <a:ea typeface="Source Sans Pro Bold"/>
                <a:cs typeface="Source Sans Pro Bold"/>
                <a:sym typeface="Source Sans Pro Bold"/>
              </a:rPr>
              <a:t>CALL US </a:t>
            </a:r>
          </a:p>
          <a:p>
            <a:pPr algn="l">
              <a:lnSpc>
                <a:spcPts val="4530"/>
              </a:lnSpc>
            </a:pPr>
            <a:r>
              <a:rPr lang="en-US" sz="3236" dirty="0">
                <a:solidFill>
                  <a:srgbClr val="FFFFFF"/>
                </a:solidFill>
                <a:latin typeface="Source Sans Pro"/>
                <a:ea typeface="Source Sans Pro"/>
                <a:cs typeface="Source Sans Pro"/>
                <a:sym typeface="Source Sans Pro"/>
              </a:rPr>
              <a:t>937.400.1545</a:t>
            </a:r>
            <a:r>
              <a:rPr lang="en-US" sz="3236" dirty="0">
                <a:solidFill>
                  <a:srgbClr val="4B96D2"/>
                </a:solidFill>
                <a:latin typeface="Source Sans Pro"/>
                <a:ea typeface="Source Sans Pro"/>
                <a:cs typeface="Source Sans Pro"/>
                <a:sym typeface="Source Sans Pro"/>
              </a:rPr>
              <a:t> </a:t>
            </a:r>
            <a:r>
              <a:rPr lang="en-US" sz="3236" b="1" dirty="0">
                <a:solidFill>
                  <a:srgbClr val="4B96D2"/>
                </a:solidFill>
                <a:latin typeface="Source Sans Pro Bold"/>
                <a:ea typeface="Source Sans Pro Bold"/>
                <a:cs typeface="Source Sans Pro Bold"/>
                <a:sym typeface="Source Sans Pro Bold"/>
              </a:rPr>
              <a:t>| </a:t>
            </a:r>
            <a:r>
              <a:rPr lang="en-US" sz="3236" dirty="0">
                <a:solidFill>
                  <a:srgbClr val="FFFFFF"/>
                </a:solidFill>
                <a:latin typeface="Source Sans Pro"/>
                <a:ea typeface="Source Sans Pro"/>
                <a:cs typeface="Source Sans Pro"/>
                <a:sym typeface="Source Sans Pro"/>
              </a:rPr>
              <a:t>877.333.3606</a:t>
            </a:r>
          </a:p>
          <a:p>
            <a:pPr algn="l">
              <a:lnSpc>
                <a:spcPts val="5201"/>
              </a:lnSpc>
            </a:pPr>
            <a:endParaRPr lang="en-US" sz="3236" dirty="0">
              <a:solidFill>
                <a:srgbClr val="FFFFFF"/>
              </a:solidFill>
              <a:latin typeface="Source Sans Pro"/>
              <a:ea typeface="Source Sans Pro"/>
              <a:cs typeface="Source Sans Pro"/>
              <a:sym typeface="Source Sans Pro"/>
            </a:endParaRPr>
          </a:p>
          <a:p>
            <a:pPr algn="l">
              <a:lnSpc>
                <a:spcPts val="5201"/>
              </a:lnSpc>
            </a:pPr>
            <a:r>
              <a:rPr lang="en-US" sz="3715" b="1" dirty="0">
                <a:solidFill>
                  <a:srgbClr val="FFFFFF"/>
                </a:solidFill>
                <a:latin typeface="Source Sans Pro Bold"/>
                <a:ea typeface="Source Sans Pro Bold"/>
                <a:cs typeface="Source Sans Pro Bold"/>
                <a:sym typeface="Source Sans Pro Bold"/>
              </a:rPr>
              <a:t>WEB</a:t>
            </a:r>
          </a:p>
          <a:p>
            <a:pPr algn="l">
              <a:lnSpc>
                <a:spcPts val="4530"/>
              </a:lnSpc>
            </a:pPr>
            <a:r>
              <a:rPr lang="en-US" sz="3236" dirty="0" err="1">
                <a:solidFill>
                  <a:srgbClr val="FFFFFF"/>
                </a:solidFill>
                <a:latin typeface="Source Sans Pro"/>
                <a:ea typeface="Source Sans Pro"/>
                <a:cs typeface="Source Sans Pro"/>
                <a:sym typeface="Source Sans Pro"/>
              </a:rPr>
              <a:t>belbinnorthamerica.com</a:t>
            </a:r>
            <a:endParaRPr lang="en-US" sz="3236" dirty="0">
              <a:solidFill>
                <a:srgbClr val="FFFFFF"/>
              </a:solidFill>
              <a:latin typeface="Source Sans Pro"/>
              <a:ea typeface="Source Sans Pro"/>
              <a:cs typeface="Source Sans Pro"/>
              <a:sym typeface="Source Sans Pro"/>
            </a:endParaRPr>
          </a:p>
          <a:p>
            <a:pPr algn="l">
              <a:lnSpc>
                <a:spcPts val="5201"/>
              </a:lnSpc>
            </a:pPr>
            <a:endParaRPr lang="en-US" sz="3236" dirty="0">
              <a:solidFill>
                <a:srgbClr val="FFFFFF"/>
              </a:solidFill>
              <a:latin typeface="Source Sans Pro"/>
              <a:ea typeface="Source Sans Pro"/>
              <a:cs typeface="Source Sans Pro"/>
              <a:sym typeface="Source Sans Pro"/>
            </a:endParaRPr>
          </a:p>
          <a:p>
            <a:pPr algn="l">
              <a:lnSpc>
                <a:spcPts val="5201"/>
              </a:lnSpc>
            </a:pPr>
            <a:r>
              <a:rPr lang="en-US" sz="3715" b="1" dirty="0">
                <a:solidFill>
                  <a:srgbClr val="FFFFFF"/>
                </a:solidFill>
                <a:latin typeface="Source Sans Pro Bold"/>
                <a:ea typeface="Source Sans Pro Bold"/>
                <a:cs typeface="Source Sans Pro Bold"/>
                <a:sym typeface="Source Sans Pro Bold"/>
              </a:rPr>
              <a:t>EMAIL </a:t>
            </a:r>
          </a:p>
          <a:p>
            <a:pPr algn="l">
              <a:lnSpc>
                <a:spcPts val="4530"/>
              </a:lnSpc>
            </a:pPr>
            <a:r>
              <a:rPr lang="en-US" sz="3236" dirty="0" err="1">
                <a:solidFill>
                  <a:srgbClr val="FFFFFF"/>
                </a:solidFill>
                <a:latin typeface="Source Sans Pro"/>
                <a:ea typeface="Source Sans Pro"/>
                <a:cs typeface="Source Sans Pro"/>
                <a:sym typeface="Source Sans Pro"/>
              </a:rPr>
              <a:t>info@belbinnorthamerica.com</a:t>
            </a:r>
            <a:endParaRPr lang="en-US" sz="3236" dirty="0">
              <a:solidFill>
                <a:srgbClr val="FFFFFF"/>
              </a:solidFill>
              <a:latin typeface="Source Sans Pro"/>
              <a:ea typeface="Source Sans Pro"/>
              <a:cs typeface="Source Sans Pro"/>
              <a:sym typeface="Source Sans Pro"/>
            </a:endParaRPr>
          </a:p>
        </p:txBody>
      </p:sp>
      <p:sp>
        <p:nvSpPr>
          <p:cNvPr id="5" name="Freeform 5"/>
          <p:cNvSpPr/>
          <p:nvPr/>
        </p:nvSpPr>
        <p:spPr>
          <a:xfrm flipH="1">
            <a:off x="15500262" y="0"/>
            <a:ext cx="2787738" cy="2787738"/>
          </a:xfrm>
          <a:custGeom>
            <a:avLst/>
            <a:gdLst/>
            <a:ahLst/>
            <a:cxnLst/>
            <a:rect l="l" t="t" r="r" b="b"/>
            <a:pathLst>
              <a:path w="2787738" h="2787738">
                <a:moveTo>
                  <a:pt x="2787738" y="0"/>
                </a:moveTo>
                <a:lnTo>
                  <a:pt x="0" y="0"/>
                </a:lnTo>
                <a:lnTo>
                  <a:pt x="0" y="2787738"/>
                </a:lnTo>
                <a:lnTo>
                  <a:pt x="2787738" y="2787738"/>
                </a:lnTo>
                <a:lnTo>
                  <a:pt x="278773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340</TotalTime>
  <Words>5085</Words>
  <Application>Microsoft Macintosh PowerPoint</Application>
  <PresentationFormat>Custom</PresentationFormat>
  <Paragraphs>732</Paragraphs>
  <Slides>41</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Calibri (MS) Bold</vt:lpstr>
      <vt:lpstr>Source Sans Pro</vt:lpstr>
      <vt:lpstr>Source Sans Pro Bold</vt:lpstr>
      <vt:lpstr>Aptos</vt:lpstr>
      <vt:lpstr>Arial</vt:lpstr>
      <vt:lpstr>Source Sans Pro Italics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BelbinNA_ABCs Consultant TCM Deck_V2.pptx</dc:title>
  <cp:lastModifiedBy>Microsoft Office User</cp:lastModifiedBy>
  <cp:revision>22</cp:revision>
  <dcterms:created xsi:type="dcterms:W3CDTF">2006-08-16T00:00:00Z</dcterms:created>
  <dcterms:modified xsi:type="dcterms:W3CDTF">2026-02-18T17:16:29Z</dcterms:modified>
  <dc:identifier>DAHA2B0ltmE</dc:identifier>
</cp:coreProperties>
</file>